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4"/>
  </p:notesMasterIdLst>
  <p:sldIdLst>
    <p:sldId id="256" r:id="rId2"/>
    <p:sldId id="380" r:id="rId3"/>
    <p:sldId id="257" r:id="rId4"/>
    <p:sldId id="383" r:id="rId5"/>
    <p:sldId id="322" r:id="rId6"/>
    <p:sldId id="300" r:id="rId7"/>
    <p:sldId id="381" r:id="rId8"/>
    <p:sldId id="314" r:id="rId9"/>
    <p:sldId id="317" r:id="rId10"/>
    <p:sldId id="333" r:id="rId11"/>
    <p:sldId id="382" r:id="rId12"/>
    <p:sldId id="323" r:id="rId13"/>
  </p:sldIdLst>
  <p:sldSz cx="9144000" cy="5143500" type="screen16x9"/>
  <p:notesSz cx="7099300" cy="10234613"/>
  <p:embeddedFontLst>
    <p:embeddedFont>
      <p:font typeface="Lato" panose="020F0502020204030203" pitchFamily="34" charset="0"/>
      <p:regular r:id="rId15"/>
      <p:bold r:id="rId16"/>
      <p:italic r:id="rId17"/>
      <p:boldItalic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BrochaW00-Book" panose="01000000000000000000" pitchFamily="2" charset="0"/>
      <p:regular r:id="rId23"/>
    </p:embeddedFont>
    <p:embeddedFont>
      <p:font typeface="Lato Light" panose="020F0502020204030203" pitchFamily="34" charset="0"/>
      <p:regular r:id="rId24"/>
      <p:italic r:id="rId25"/>
    </p:embeddedFont>
  </p:embeddedFontLst>
  <p:defaultTextStyle>
    <a:defPPr>
      <a:defRPr lang="et-EE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t Salumäe" initials="MS" lastIdx="1" clrIdx="0">
    <p:extLst>
      <p:ext uri="{19B8F6BF-5375-455C-9EA6-DF929625EA0E}">
        <p15:presenceInfo xmlns:p15="http://schemas.microsoft.com/office/powerpoint/2012/main" userId="1586acec148825f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0D0D"/>
    <a:srgbClr val="FEF0F8"/>
    <a:srgbClr val="FDE3F1"/>
    <a:srgbClr val="FCD8EC"/>
    <a:srgbClr val="FCFCFC"/>
    <a:srgbClr val="D5E2F3"/>
    <a:srgbClr val="C40233"/>
    <a:srgbClr val="FD4172"/>
    <a:srgbClr val="FFD300"/>
    <a:srgbClr val="00A3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34" autoAdjust="0"/>
    <p:restoredTop sz="94334" autoAdjust="0"/>
  </p:normalViewPr>
  <p:slideViewPr>
    <p:cSldViewPr>
      <p:cViewPr varScale="1">
        <p:scale>
          <a:sx n="107" d="100"/>
          <a:sy n="107" d="100"/>
        </p:scale>
        <p:origin x="756" y="10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se kohatäid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3" name="Kuupäeva kohatäide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95CA29-BAC7-432D-8463-A3CB3B24581A}" type="datetimeFigureOut">
              <a:rPr lang="et-EE" smtClean="0"/>
              <a:pPr/>
              <a:t>26.02.2024</a:t>
            </a:fld>
            <a:endParaRPr lang="et-EE"/>
          </a:p>
        </p:txBody>
      </p:sp>
      <p:sp>
        <p:nvSpPr>
          <p:cNvPr id="4" name="Slaidi pildi kohatäide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t-EE"/>
          </a:p>
        </p:txBody>
      </p:sp>
      <p:sp>
        <p:nvSpPr>
          <p:cNvPr id="5" name="Märkmete kohatäide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t-EE"/>
              <a:t>Klõpsake juhtslaidi teksti 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6" name="Jaluse kohatäide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7" name="Slaidinumbri kohatäide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A277FA-45E1-4CC3-8670-944B8EBE9086}" type="slidenum">
              <a:rPr lang="et-EE" smtClean="0"/>
              <a:pPr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386620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t-EE" dirty="0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A277FA-45E1-4CC3-8670-944B8EBE9086}" type="slidenum">
              <a:rPr kumimoji="0" lang="et-E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t-E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4944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t-EE" dirty="0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A277FA-45E1-4CC3-8670-944B8EBE9086}" type="slidenum">
              <a:rPr lang="et-EE" smtClean="0"/>
              <a:pPr/>
              <a:t>3</a:t>
            </a:fld>
            <a:endParaRPr lang="et-EE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t-EE" dirty="0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A277FA-45E1-4CC3-8670-944B8EBE9086}" type="slidenum">
              <a:rPr kumimoji="0" lang="et-E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t-E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23307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t-EE" dirty="0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A277FA-45E1-4CC3-8670-944B8EBE9086}" type="slidenum">
              <a:rPr kumimoji="0" lang="et-E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t-E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94625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t-EE" dirty="0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A277FA-45E1-4CC3-8670-944B8EBE9086}" type="slidenum">
              <a:rPr kumimoji="0" lang="et-E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t-E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59274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277FA-45E1-4CC3-8670-944B8EBE9086}" type="slidenum">
              <a:rPr lang="et-EE" smtClean="0"/>
              <a:pPr/>
              <a:t>7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6704654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277FA-45E1-4CC3-8670-944B8EBE9086}" type="slidenum">
              <a:rPr lang="et-EE" smtClean="0"/>
              <a:pPr/>
              <a:t>8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2455573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t-EE" dirty="0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A277FA-45E1-4CC3-8670-944B8EBE9086}" type="slidenum">
              <a:rPr lang="et-EE" smtClean="0"/>
              <a:pPr/>
              <a:t>9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6991338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A277FA-45E1-4CC3-8670-944B8EBE9086}" type="slidenum">
              <a:rPr kumimoji="0" lang="et-E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t-E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90861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277FA-45E1-4CC3-8670-944B8EBE9086}" type="slidenum">
              <a:rPr lang="et-EE" smtClean="0"/>
              <a:pPr/>
              <a:t>12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263898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itli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ctrTitle"/>
          </p:nvPr>
        </p:nvSpPr>
        <p:spPr>
          <a:xfrm>
            <a:off x="685800" y="1597822"/>
            <a:ext cx="7772400" cy="1102519"/>
          </a:xfrm>
        </p:spPr>
        <p:txBody>
          <a:bodyPr/>
          <a:lstStyle/>
          <a:p>
            <a:r>
              <a:rPr lang="et-EE"/>
              <a:t>Klõpsake tiitlilaadi muutmiseks</a:t>
            </a:r>
          </a:p>
        </p:txBody>
      </p:sp>
      <p:sp>
        <p:nvSpPr>
          <p:cNvPr id="3" name="Alapealkiri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/>
              <a:t>Klõpsake juhtslaidi alamtiitli laadi redigeerimiseks</a:t>
            </a:r>
          </a:p>
        </p:txBody>
      </p:sp>
      <p:sp>
        <p:nvSpPr>
          <p:cNvPr id="4" name="Kuupäeva kohatäid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C16CD-9677-4422-AA07-8BC53121DC60}" type="datetimeFigureOut">
              <a:rPr lang="et-EE" smtClean="0"/>
              <a:pPr/>
              <a:t>26.02.2024</a:t>
            </a:fld>
            <a:endParaRPr lang="et-EE"/>
          </a:p>
        </p:txBody>
      </p:sp>
      <p:sp>
        <p:nvSpPr>
          <p:cNvPr id="5" name="Jaluse kohatäid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aidinumbri kohatä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9F3AF-BC62-44F2-9DC3-5AE732B03D34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itel ja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Klõpsake tiitlilaadi muutmiseks</a:t>
            </a:r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t-EE"/>
              <a:t>Klõpsake juhtslaidi teksti 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Kuupäeva kohatäid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C16CD-9677-4422-AA07-8BC53121DC60}" type="datetimeFigureOut">
              <a:rPr lang="et-EE" smtClean="0"/>
              <a:pPr/>
              <a:t>26.02.2024</a:t>
            </a:fld>
            <a:endParaRPr lang="et-EE"/>
          </a:p>
        </p:txBody>
      </p:sp>
      <p:sp>
        <p:nvSpPr>
          <p:cNvPr id="5" name="Jaluse kohatäid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aidinumbri kohatä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9F3AF-BC62-44F2-9DC3-5AE732B03D34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Jaotise pä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722315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t-EE"/>
              <a:t>Klõpsake tiitlilaadi muutmiseks</a:t>
            </a:r>
          </a:p>
        </p:txBody>
      </p:sp>
      <p:sp>
        <p:nvSpPr>
          <p:cNvPr id="3" name="Teksti kohatäide 2"/>
          <p:cNvSpPr>
            <a:spLocks noGrp="1"/>
          </p:cNvSpPr>
          <p:nvPr>
            <p:ph type="body" idx="1"/>
          </p:nvPr>
        </p:nvSpPr>
        <p:spPr>
          <a:xfrm>
            <a:off x="722315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t-EE"/>
              <a:t>Klõpsake juhtslaidi teksti laadide redigeerimiseks</a:t>
            </a:r>
          </a:p>
        </p:txBody>
      </p:sp>
      <p:sp>
        <p:nvSpPr>
          <p:cNvPr id="4" name="Kuupäeva kohatäid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C16CD-9677-4422-AA07-8BC53121DC60}" type="datetimeFigureOut">
              <a:rPr lang="et-EE" smtClean="0"/>
              <a:pPr/>
              <a:t>26.02.2024</a:t>
            </a:fld>
            <a:endParaRPr lang="et-EE"/>
          </a:p>
        </p:txBody>
      </p:sp>
      <p:sp>
        <p:nvSpPr>
          <p:cNvPr id="5" name="Jaluse kohatäid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aidinumbri kohatä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9F3AF-BC62-44F2-9DC3-5AE732B03D34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Klõpsake tiitlilaadi muutmiseks</a:t>
            </a:r>
          </a:p>
        </p:txBody>
      </p:sp>
      <p:sp>
        <p:nvSpPr>
          <p:cNvPr id="3" name="Sisu kohatäide 2"/>
          <p:cNvSpPr>
            <a:spLocks noGrp="1"/>
          </p:cNvSpPr>
          <p:nvPr>
            <p:ph sz="half" idx="1"/>
          </p:nvPr>
        </p:nvSpPr>
        <p:spPr>
          <a:xfrm>
            <a:off x="609601" y="1200151"/>
            <a:ext cx="5408613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t-EE"/>
              <a:t>Klõpsake juhtslaidi teksti 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Sisu kohatäide 3"/>
          <p:cNvSpPr>
            <a:spLocks noGrp="1"/>
          </p:cNvSpPr>
          <p:nvPr>
            <p:ph sz="half" idx="2"/>
          </p:nvPr>
        </p:nvSpPr>
        <p:spPr>
          <a:xfrm>
            <a:off x="6170613" y="1200151"/>
            <a:ext cx="54102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t-EE"/>
              <a:t>Klõpsake juhtslaidi teksti 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5" name="Kuupäeva kohatäid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C16CD-9677-4422-AA07-8BC53121DC60}" type="datetimeFigureOut">
              <a:rPr lang="et-EE" smtClean="0"/>
              <a:pPr/>
              <a:t>26.02.2024</a:t>
            </a:fld>
            <a:endParaRPr lang="et-EE"/>
          </a:p>
        </p:txBody>
      </p:sp>
      <p:sp>
        <p:nvSpPr>
          <p:cNvPr id="6" name="Jaluse kohatäid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aidinumbri kohatä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9F3AF-BC62-44F2-9DC3-5AE732B03D34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õrdl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t-EE"/>
              <a:t>Klõpsake tiitlilaadi muutmiseks</a:t>
            </a:r>
          </a:p>
        </p:txBody>
      </p:sp>
      <p:sp>
        <p:nvSpPr>
          <p:cNvPr id="3" name="Teksti kohatäide 2"/>
          <p:cNvSpPr>
            <a:spLocks noGrp="1"/>
          </p:cNvSpPr>
          <p:nvPr>
            <p:ph type="body" idx="1"/>
          </p:nvPr>
        </p:nvSpPr>
        <p:spPr>
          <a:xfrm>
            <a:off x="457201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t-EE"/>
              <a:t>Klõpsake juhtslaidi teksti laadide redigeerimiseks</a:t>
            </a:r>
          </a:p>
        </p:txBody>
      </p:sp>
      <p:sp>
        <p:nvSpPr>
          <p:cNvPr id="4" name="Sisu kohatäide 3"/>
          <p:cNvSpPr>
            <a:spLocks noGrp="1"/>
          </p:cNvSpPr>
          <p:nvPr>
            <p:ph sz="half" idx="2"/>
          </p:nvPr>
        </p:nvSpPr>
        <p:spPr>
          <a:xfrm>
            <a:off x="457201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t-EE"/>
              <a:t>Klõpsake juhtslaidi teksti 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5" name="Teksti kohatäide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t-EE"/>
              <a:t>Klõpsake juhtslaidi teksti laadide redigeerimiseks</a:t>
            </a:r>
          </a:p>
        </p:txBody>
      </p:sp>
      <p:sp>
        <p:nvSpPr>
          <p:cNvPr id="6" name="Sisu kohatäide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t-EE"/>
              <a:t>Klõpsake juhtslaidi teksti 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7" name="Kuupäeva kohatäid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C16CD-9677-4422-AA07-8BC53121DC60}" type="datetimeFigureOut">
              <a:rPr lang="et-EE" smtClean="0"/>
              <a:pPr/>
              <a:t>26.02.2024</a:t>
            </a:fld>
            <a:endParaRPr lang="et-EE"/>
          </a:p>
        </p:txBody>
      </p:sp>
      <p:sp>
        <p:nvSpPr>
          <p:cNvPr id="8" name="Jaluse kohatäid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Slaidinumbri kohatä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9F3AF-BC62-44F2-9DC3-5AE732B03D34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inult ti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Klõpsake tiitlilaadi muutmiseks</a:t>
            </a:r>
          </a:p>
        </p:txBody>
      </p:sp>
      <p:sp>
        <p:nvSpPr>
          <p:cNvPr id="3" name="Kuupäeva kohatäid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C16CD-9677-4422-AA07-8BC53121DC60}" type="datetimeFigureOut">
              <a:rPr lang="et-EE" smtClean="0"/>
              <a:pPr/>
              <a:t>26.02.2024</a:t>
            </a:fld>
            <a:endParaRPr lang="et-EE"/>
          </a:p>
        </p:txBody>
      </p:sp>
      <p:sp>
        <p:nvSpPr>
          <p:cNvPr id="4" name="Jaluse kohatäid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Slaidinumbri kohatä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9F3AF-BC62-44F2-9DC3-5AE732B03D34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üh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uupäeva kohatäid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C16CD-9677-4422-AA07-8BC53121DC60}" type="datetimeFigureOut">
              <a:rPr lang="et-EE" smtClean="0"/>
              <a:pPr/>
              <a:t>26.02.2024</a:t>
            </a:fld>
            <a:endParaRPr lang="et-EE"/>
          </a:p>
        </p:txBody>
      </p:sp>
      <p:sp>
        <p:nvSpPr>
          <p:cNvPr id="3" name="Jaluse kohatäid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9F3AF-BC62-44F2-9DC3-5AE732B03D34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Pealdisega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t-EE"/>
              <a:t>Klõpsake tiitlilaadi muutmiseks</a:t>
            </a:r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>
          <a:xfrm>
            <a:off x="3575050" y="204791"/>
            <a:ext cx="5111751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t-EE"/>
              <a:t>Klõpsake juhtslaidi teksti 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Teksti kohatäide 3"/>
          <p:cNvSpPr>
            <a:spLocks noGrp="1"/>
          </p:cNvSpPr>
          <p:nvPr>
            <p:ph type="body" sz="half" idx="2"/>
          </p:nvPr>
        </p:nvSpPr>
        <p:spPr>
          <a:xfrm>
            <a:off x="457201" y="1076328"/>
            <a:ext cx="3008313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et-EE"/>
              <a:t>Klõpsake juhtslaidi teksti laadide redigeerimiseks</a:t>
            </a:r>
          </a:p>
        </p:txBody>
      </p:sp>
      <p:sp>
        <p:nvSpPr>
          <p:cNvPr id="5" name="Kuupäeva kohatäid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C16CD-9677-4422-AA07-8BC53121DC60}" type="datetimeFigureOut">
              <a:rPr lang="et-EE" smtClean="0"/>
              <a:pPr/>
              <a:t>26.02.2024</a:t>
            </a:fld>
            <a:endParaRPr lang="et-EE"/>
          </a:p>
        </p:txBody>
      </p:sp>
      <p:sp>
        <p:nvSpPr>
          <p:cNvPr id="6" name="Jaluse kohatäid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aidinumbri kohatä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9F3AF-BC62-44F2-9DC3-5AE732B03D34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ldiallkirjaga pi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t-EE"/>
              <a:t>Klõpsake tiitlilaadi muutmiseks</a:t>
            </a:r>
          </a:p>
        </p:txBody>
      </p:sp>
      <p:sp>
        <p:nvSpPr>
          <p:cNvPr id="3" name="Pildi kohatäide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t-EE"/>
          </a:p>
        </p:txBody>
      </p:sp>
      <p:sp>
        <p:nvSpPr>
          <p:cNvPr id="4" name="Teksti kohatäide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et-EE"/>
              <a:t>Klõpsake juhtslaidi teksti laadide redigeerimiseks</a:t>
            </a:r>
          </a:p>
        </p:txBody>
      </p:sp>
      <p:sp>
        <p:nvSpPr>
          <p:cNvPr id="5" name="Kuupäeva kohatäid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C16CD-9677-4422-AA07-8BC53121DC60}" type="datetimeFigureOut">
              <a:rPr lang="et-EE" smtClean="0"/>
              <a:pPr/>
              <a:t>26.02.2024</a:t>
            </a:fld>
            <a:endParaRPr lang="et-EE"/>
          </a:p>
        </p:txBody>
      </p:sp>
      <p:sp>
        <p:nvSpPr>
          <p:cNvPr id="6" name="Jaluse kohatäid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aidinumbri kohatä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9F3AF-BC62-44F2-9DC3-5AE732B03D34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itel ja vertikaal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Klõpsake tiitlilaadi muutmiseks</a:t>
            </a:r>
          </a:p>
        </p:txBody>
      </p:sp>
      <p:sp>
        <p:nvSpPr>
          <p:cNvPr id="3" name="Vertikaalteksti kohatäid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t-EE"/>
              <a:t>Klõpsake juhtslaidi teksti 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Kuupäeva kohatäid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C16CD-9677-4422-AA07-8BC53121DC60}" type="datetimeFigureOut">
              <a:rPr lang="et-EE" smtClean="0"/>
              <a:pPr/>
              <a:t>26.02.2024</a:t>
            </a:fld>
            <a:endParaRPr lang="et-EE"/>
          </a:p>
        </p:txBody>
      </p:sp>
      <p:sp>
        <p:nvSpPr>
          <p:cNvPr id="5" name="Jaluse kohatäid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aidinumbri kohatä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9F3AF-BC62-44F2-9DC3-5AE732B03D34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altiitel ja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altiitel 1"/>
          <p:cNvSpPr>
            <a:spLocks noGrp="1"/>
          </p:cNvSpPr>
          <p:nvPr>
            <p:ph type="title" orient="vert"/>
          </p:nvPr>
        </p:nvSpPr>
        <p:spPr>
          <a:xfrm>
            <a:off x="8839202" y="205979"/>
            <a:ext cx="2741613" cy="4388644"/>
          </a:xfrm>
        </p:spPr>
        <p:txBody>
          <a:bodyPr vert="eaVert"/>
          <a:lstStyle/>
          <a:p>
            <a:r>
              <a:rPr lang="et-EE"/>
              <a:t>Klõpsake tiitlilaadi muutmiseks</a:t>
            </a:r>
          </a:p>
        </p:txBody>
      </p:sp>
      <p:sp>
        <p:nvSpPr>
          <p:cNvPr id="3" name="Vertikaalteksti kohatäide 2"/>
          <p:cNvSpPr>
            <a:spLocks noGrp="1"/>
          </p:cNvSpPr>
          <p:nvPr>
            <p:ph type="body" orient="vert" idx="1"/>
          </p:nvPr>
        </p:nvSpPr>
        <p:spPr>
          <a:xfrm>
            <a:off x="609600" y="205979"/>
            <a:ext cx="8077200" cy="4388644"/>
          </a:xfrm>
        </p:spPr>
        <p:txBody>
          <a:bodyPr vert="eaVert"/>
          <a:lstStyle/>
          <a:p>
            <a:pPr lvl="0"/>
            <a:r>
              <a:rPr lang="et-EE"/>
              <a:t>Klõpsake juhtslaidi teksti 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Kuupäeva kohatäid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C16CD-9677-4422-AA07-8BC53121DC60}" type="datetimeFigureOut">
              <a:rPr lang="et-EE" smtClean="0"/>
              <a:pPr/>
              <a:t>26.02.2024</a:t>
            </a:fld>
            <a:endParaRPr lang="et-EE"/>
          </a:p>
        </p:txBody>
      </p:sp>
      <p:sp>
        <p:nvSpPr>
          <p:cNvPr id="5" name="Jaluse kohatäid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aidinumbri kohatä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9F3AF-BC62-44F2-9DC3-5AE732B03D34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1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ja kohatäid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et-EE"/>
              <a:t>Klõpsake tiitlilaadi muutmiseks</a:t>
            </a:r>
          </a:p>
        </p:txBody>
      </p:sp>
      <p:sp>
        <p:nvSpPr>
          <p:cNvPr id="3" name="Teksti kohatäide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et-EE"/>
              <a:t>Klõpsake juhtslaidi teksti 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Kuupäeva kohatäide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8C16CD-9677-4422-AA07-8BC53121DC60}" type="datetimeFigureOut">
              <a:rPr lang="et-EE" smtClean="0"/>
              <a:pPr/>
              <a:t>26.02.2024</a:t>
            </a:fld>
            <a:endParaRPr lang="et-EE"/>
          </a:p>
        </p:txBody>
      </p:sp>
      <p:sp>
        <p:nvSpPr>
          <p:cNvPr id="5" name="Jaluse kohatäide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t-EE"/>
          </a:p>
        </p:txBody>
      </p:sp>
      <p:sp>
        <p:nvSpPr>
          <p:cNvPr id="6" name="Slaidinumbri kohatäide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9F3AF-BC62-44F2-9DC3-5AE732B03D34}" type="slidenum">
              <a:rPr lang="et-EE" smtClean="0"/>
              <a:pPr/>
              <a:t>‹#›</a:t>
            </a:fld>
            <a:endParaRPr lang="et-E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gif"/><Relationship Id="rId4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.png"/><Relationship Id="rId5" Type="http://schemas.microsoft.com/office/2007/relationships/hdphoto" Target="../media/hdphoto4.wdp"/><Relationship Id="rId10" Type="http://schemas.openxmlformats.org/officeDocument/2006/relationships/image" Target="../media/image17.png"/><Relationship Id="rId4" Type="http://schemas.openxmlformats.org/officeDocument/2006/relationships/image" Target="../media/image12.png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microsoft.com/office/2007/relationships/hdphoto" Target="../media/hdphoto7.wdp"/><Relationship Id="rId18" Type="http://schemas.openxmlformats.org/officeDocument/2006/relationships/image" Target="../media/image28.gif"/><Relationship Id="rId3" Type="http://schemas.openxmlformats.org/officeDocument/2006/relationships/image" Target="../media/image5.png"/><Relationship Id="rId7" Type="http://schemas.openxmlformats.org/officeDocument/2006/relationships/image" Target="../media/image21.png"/><Relationship Id="rId12" Type="http://schemas.openxmlformats.org/officeDocument/2006/relationships/image" Target="../media/image24.png"/><Relationship Id="rId17" Type="http://schemas.microsoft.com/office/2007/relationships/hdphoto" Target="../media/hdphoto8.wdp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microsoft.com/office/2007/relationships/hdphoto" Target="../media/hdphoto6.wdp"/><Relationship Id="rId5" Type="http://schemas.openxmlformats.org/officeDocument/2006/relationships/image" Target="../media/image19.png"/><Relationship Id="rId15" Type="http://schemas.openxmlformats.org/officeDocument/2006/relationships/image" Target="../media/image26.gif"/><Relationship Id="rId10" Type="http://schemas.openxmlformats.org/officeDocument/2006/relationships/image" Target="../media/image23.png"/><Relationship Id="rId4" Type="http://schemas.openxmlformats.org/officeDocument/2006/relationships/image" Target="../media/image18.png"/><Relationship Id="rId9" Type="http://schemas.microsoft.com/office/2007/relationships/hdphoto" Target="../media/hdphoto5.wdp"/><Relationship Id="rId1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0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microsoft.com/office/2007/relationships/hdphoto" Target="../media/hdphoto9.wdp"/><Relationship Id="rId9" Type="http://schemas.microsoft.com/office/2007/relationships/hdphoto" Target="../media/hdphoto10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3" Type="http://schemas.microsoft.com/office/2007/relationships/hdphoto" Target="../media/hdphoto11.wdp"/><Relationship Id="rId7" Type="http://schemas.microsoft.com/office/2007/relationships/hdphoto" Target="../media/hdphoto12.wdp"/><Relationship Id="rId12" Type="http://schemas.openxmlformats.org/officeDocument/2006/relationships/image" Target="../media/image42.png"/><Relationship Id="rId17" Type="http://schemas.openxmlformats.org/officeDocument/2006/relationships/image" Target="../media/image46.png"/><Relationship Id="rId2" Type="http://schemas.openxmlformats.org/officeDocument/2006/relationships/image" Target="../media/image35.png"/><Relationship Id="rId16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41.png"/><Relationship Id="rId5" Type="http://schemas.openxmlformats.org/officeDocument/2006/relationships/image" Target="../media/image36.jpeg"/><Relationship Id="rId15" Type="http://schemas.microsoft.com/office/2007/relationships/hdphoto" Target="../media/hdphoto13.wdp"/><Relationship Id="rId10" Type="http://schemas.openxmlformats.org/officeDocument/2006/relationships/image" Target="../media/image40.png"/><Relationship Id="rId4" Type="http://schemas.openxmlformats.org/officeDocument/2006/relationships/image" Target="../media/image5.png"/><Relationship Id="rId9" Type="http://schemas.openxmlformats.org/officeDocument/2006/relationships/image" Target="../media/image39.png"/><Relationship Id="rId14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1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pealkiri 2"/>
          <p:cNvSpPr>
            <a:spLocks noGrp="1"/>
          </p:cNvSpPr>
          <p:nvPr>
            <p:ph type="subTitle" idx="1"/>
          </p:nvPr>
        </p:nvSpPr>
        <p:spPr>
          <a:xfrm>
            <a:off x="1061154" y="3375343"/>
            <a:ext cx="7021692" cy="1763334"/>
          </a:xfrm>
        </p:spPr>
        <p:txBody>
          <a:bodyPr/>
          <a:lstStyle/>
          <a:p>
            <a:r>
              <a:rPr lang="et-EE" dirty="0" smtClean="0">
                <a:solidFill>
                  <a:schemeClr val="bg1">
                    <a:lumMod val="9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</a:t>
            </a:r>
            <a:r>
              <a:rPr lang="et-EE" sz="2000" dirty="0" smtClean="0">
                <a:solidFill>
                  <a:schemeClr val="bg1">
                    <a:lumMod val="9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ONVENIENCE PACKAGING </a:t>
            </a:r>
            <a:r>
              <a:rPr lang="et-EE" sz="2000" dirty="0">
                <a:solidFill>
                  <a:schemeClr val="bg1">
                    <a:lumMod val="9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WITHOUT THE </a:t>
            </a:r>
            <a:r>
              <a:rPr lang="et-EE" sz="2000" i="1" dirty="0">
                <a:solidFill>
                  <a:schemeClr val="bg1">
                    <a:lumMod val="9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COST</a:t>
            </a:r>
            <a:endParaRPr lang="en-GB" sz="2000" i="1" dirty="0">
              <a:solidFill>
                <a:schemeClr val="bg1">
                  <a:lumMod val="9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endParaRPr lang="en-GB" dirty="0">
              <a:solidFill>
                <a:schemeClr val="bg1">
                  <a:lumMod val="9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t-EE" sz="1600" dirty="0" smtClean="0">
                <a:solidFill>
                  <a:schemeClr val="bg1">
                    <a:lumMod val="9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Tallinn </a:t>
            </a:r>
            <a:r>
              <a:rPr lang="et-EE" sz="1600" dirty="0">
                <a:solidFill>
                  <a:schemeClr val="bg1">
                    <a:lumMod val="9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/ </a:t>
            </a:r>
            <a:r>
              <a:rPr lang="et-EE" sz="1600" dirty="0" smtClean="0">
                <a:solidFill>
                  <a:schemeClr val="bg1">
                    <a:lumMod val="9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San Francisco </a:t>
            </a:r>
            <a:r>
              <a:rPr lang="en-GB" sz="1600" dirty="0" smtClean="0">
                <a:solidFill>
                  <a:schemeClr val="bg1">
                    <a:lumMod val="9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20</a:t>
            </a:r>
            <a:r>
              <a:rPr lang="et-EE" sz="1600" dirty="0" smtClean="0">
                <a:solidFill>
                  <a:schemeClr val="bg1">
                    <a:lumMod val="9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24</a:t>
            </a:r>
            <a:endParaRPr lang="en-GB" dirty="0">
              <a:solidFill>
                <a:schemeClr val="bg1">
                  <a:lumMod val="9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1026" name="Picture 2" descr="C:\Users\Mart\Desktop\Decomer Technology OÜ\Logo\Logo_yleval_tekst_al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7070" y="576296"/>
            <a:ext cx="2589860" cy="25895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lt 17">
            <a:extLst>
              <a:ext uri="{FF2B5EF4-FFF2-40B4-BE49-F238E27FC236}">
                <a16:creationId xmlns:a16="http://schemas.microsoft.com/office/drawing/2014/main" id="{DAAE75E1-3BAC-465E-ACAC-137FDA9EF9F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00000"/>
                    </a14:imgEffect>
                    <a14:imgEffect>
                      <a14:saturation sat="150000"/>
                    </a14:imgEffect>
                    <a14:imgEffect>
                      <a14:brightnessContrast bright="-50000" contrast="-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98" r="21579"/>
          <a:stretch/>
        </p:blipFill>
        <p:spPr>
          <a:xfrm>
            <a:off x="4551623" y="0"/>
            <a:ext cx="4592379" cy="5143500"/>
          </a:xfrm>
          <a:prstGeom prst="rect">
            <a:avLst/>
          </a:prstGeom>
        </p:spPr>
      </p:pic>
      <p:pic>
        <p:nvPicPr>
          <p:cNvPr id="16" name="Pilt 15">
            <a:extLst>
              <a:ext uri="{FF2B5EF4-FFF2-40B4-BE49-F238E27FC236}">
                <a16:creationId xmlns:a16="http://schemas.microsoft.com/office/drawing/2014/main" id="{D8F859B3-4258-47AA-8653-908B8042B57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100000"/>
                    </a14:imgEffect>
                    <a14:imgEffect>
                      <a14:saturation sat="120000"/>
                    </a14:imgEffect>
                    <a14:imgEffect>
                      <a14:brightnessContrast bright="-50000" contrast="-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423" r="25254"/>
          <a:stretch/>
        </p:blipFill>
        <p:spPr>
          <a:xfrm>
            <a:off x="0" y="0"/>
            <a:ext cx="4572000" cy="5143500"/>
          </a:xfrm>
          <a:prstGeom prst="rect">
            <a:avLst/>
          </a:prstGeom>
        </p:spPr>
      </p:pic>
      <p:sp>
        <p:nvSpPr>
          <p:cNvPr id="3" name="Sisu kohatäid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t-EE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0873" y="2211710"/>
            <a:ext cx="2570255" cy="74635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2200" b="0" i="0" u="none" strike="noStrike" kern="1200" cap="none" spc="30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CONVENIENCE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t-EE" sz="2200" spc="300" noProof="0" dirty="0" smtClean="0">
                <a:solidFill>
                  <a:prstClr val="white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PACKAGING</a:t>
            </a:r>
            <a:endParaRPr kumimoji="0" lang="et-EE" sz="2200" b="0" i="0" u="none" strike="noStrike" kern="1200" cap="none" spc="3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19216" y="2386504"/>
            <a:ext cx="2857192" cy="407804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2200" b="0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SUSTAINABILITY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44EE4B-CD43-47CF-A9D7-65BC72FE0DF9}"/>
              </a:ext>
            </a:extLst>
          </p:cNvPr>
          <p:cNvSpPr txBox="1"/>
          <p:nvPr/>
        </p:nvSpPr>
        <p:spPr>
          <a:xfrm>
            <a:off x="3283667" y="5066337"/>
            <a:ext cx="2576667" cy="407804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2200" b="0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HIGH QUALITY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2EA720-88D7-453D-B331-81A07A1062DC}"/>
              </a:ext>
            </a:extLst>
          </p:cNvPr>
          <p:cNvSpPr txBox="1"/>
          <p:nvPr/>
        </p:nvSpPr>
        <p:spPr>
          <a:xfrm>
            <a:off x="8100392" y="2363421"/>
            <a:ext cx="31130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79684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46914E-7 L 0.2375 -0.14846 " pathEditMode="relative" rAng="0" ptsTypes="AA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75" y="-7438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3.33333E-6 L -0.24878 0.00833 " pathEditMode="relative" rAng="0" ptsTypes="AA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448" y="401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69 -0.24876 L -0.00469 -0.36574 " pathEditMode="relative" rAng="0" ptsTypes="AA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864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9" grpId="0"/>
      <p:bldP spid="9" grpId="1"/>
      <p:bldP spid="6" grpId="0"/>
      <p:bldP spid="6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lt 5" descr="Pilt, millel on kujutatud tass, laud, klaas, jook&#10;&#10;Kirjeldus on genereeritud automaatselt">
            <a:extLst>
              <a:ext uri="{FF2B5EF4-FFF2-40B4-BE49-F238E27FC236}">
                <a16:creationId xmlns:a16="http://schemas.microsoft.com/office/drawing/2014/main" id="{AB0E4946-2C5E-4C01-9AAB-77EEB34952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4528" y="4515966"/>
            <a:ext cx="3600" cy="3139"/>
          </a:xfrm>
          <a:prstGeom prst="rect">
            <a:avLst/>
          </a:prstGeom>
        </p:spPr>
      </p:pic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0" y="4286250"/>
            <a:ext cx="9144000" cy="857250"/>
          </a:xfrm>
        </p:spPr>
        <p:txBody>
          <a:bodyPr>
            <a:normAutofit/>
          </a:bodyPr>
          <a:lstStyle/>
          <a:p>
            <a:r>
              <a:rPr lang="et-EE" sz="2200" b="1" spc="1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NOVEL FAST WATER-SOLUBLE AND EDIBLE PACKAGING MATERIALS</a:t>
            </a:r>
          </a:p>
        </p:txBody>
      </p:sp>
      <p:pic>
        <p:nvPicPr>
          <p:cNvPr id="17" name="Picture 2" descr="C:\Users\Mart\Desktop\Decomer Technology OÜ\Logo\Logo_tekst_korval.png">
            <a:extLst>
              <a:ext uri="{FF2B5EF4-FFF2-40B4-BE49-F238E27FC236}">
                <a16:creationId xmlns:a16="http://schemas.microsoft.com/office/drawing/2014/main" id="{6EAEA6C8-23FF-431A-9839-463A02C1E8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lum/>
          </a:blip>
          <a:srcRect/>
          <a:stretch>
            <a:fillRect/>
          </a:stretch>
        </p:blipFill>
        <p:spPr bwMode="auto">
          <a:xfrm>
            <a:off x="60221" y="1647087"/>
            <a:ext cx="2974885" cy="1224136"/>
          </a:xfrm>
          <a:prstGeom prst="rect">
            <a:avLst/>
          </a:prstGeom>
          <a:noFill/>
        </p:spPr>
      </p:pic>
      <p:pic>
        <p:nvPicPr>
          <p:cNvPr id="5" name="Pilt 4">
            <a:extLst>
              <a:ext uri="{FF2B5EF4-FFF2-40B4-BE49-F238E27FC236}">
                <a16:creationId xmlns:a16="http://schemas.microsoft.com/office/drawing/2014/main" id="{DE489A40-37DC-4984-9A5E-C42D18A374D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79" b="14363"/>
          <a:stretch/>
        </p:blipFill>
        <p:spPr>
          <a:xfrm>
            <a:off x="0" y="-20538"/>
            <a:ext cx="9144000" cy="42999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lt 14">
            <a:extLst>
              <a:ext uri="{FF2B5EF4-FFF2-40B4-BE49-F238E27FC236}">
                <a16:creationId xmlns:a16="http://schemas.microsoft.com/office/drawing/2014/main" id="{E6A835B1-2F40-4107-A103-3FC40C8518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800" y="339502"/>
            <a:ext cx="9028959" cy="4304149"/>
          </a:xfrm>
          <a:prstGeom prst="rect">
            <a:avLst/>
          </a:prstGeom>
        </p:spPr>
      </p:pic>
      <p:sp>
        <p:nvSpPr>
          <p:cNvPr id="16" name="Ristkülik 15">
            <a:extLst>
              <a:ext uri="{FF2B5EF4-FFF2-40B4-BE49-F238E27FC236}">
                <a16:creationId xmlns:a16="http://schemas.microsoft.com/office/drawing/2014/main" id="{D86AFF66-81E0-4066-B177-981F51252437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0">
                <a:srgbClr val="0D0D0D">
                  <a:alpha val="42000"/>
                </a:srgbClr>
              </a:gs>
              <a:gs pos="100000">
                <a:srgbClr val="0D0D0D">
                  <a:alpha val="4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t-EE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Pilt 4" descr="Pilt, millel on kujutatud isik, sein, siseruumis&#10;&#10;Kirjeldus on genereeritud automaatselt">
            <a:extLst>
              <a:ext uri="{FF2B5EF4-FFF2-40B4-BE49-F238E27FC236}">
                <a16:creationId xmlns:a16="http://schemas.microsoft.com/office/drawing/2014/main" id="{10A3DBE2-09AB-41B8-B02A-301FBFCEBD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3574" y="103733"/>
            <a:ext cx="2936852" cy="493603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23ECAD5-ABD3-4204-86D4-7629852330C6}"/>
              </a:ext>
            </a:extLst>
          </p:cNvPr>
          <p:cNvSpPr txBox="1"/>
          <p:nvPr/>
        </p:nvSpPr>
        <p:spPr>
          <a:xfrm>
            <a:off x="3079563" y="4749105"/>
            <a:ext cx="3068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ochaW00-Book" panose="01000000000000000000" pitchFamily="2" charset="0"/>
                <a:ea typeface="+mn-ea"/>
                <a:cs typeface="+mn-cs"/>
              </a:rPr>
              <a:t>VIDEO OF EDIBLE FILM MATERIAL</a:t>
            </a:r>
          </a:p>
        </p:txBody>
      </p:sp>
    </p:spTree>
    <p:extLst>
      <p:ext uri="{BB962C8B-B14F-4D97-AF65-F5344CB8AC3E}">
        <p14:creationId xmlns:p14="http://schemas.microsoft.com/office/powerpoint/2010/main" val="1194589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t-EE" sz="25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</a:t>
            </a:r>
            <a:r>
              <a:rPr lang="et-EE" sz="22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RAWBACKS OF </a:t>
            </a:r>
            <a:r>
              <a:rPr lang="et-EE" sz="25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</a:t>
            </a:r>
            <a:r>
              <a:rPr lang="et-EE" sz="22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XISTING</a:t>
            </a:r>
            <a:r>
              <a:rPr lang="et-EE" sz="25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W</a:t>
            </a:r>
            <a:r>
              <a:rPr lang="et-EE" sz="22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ATER</a:t>
            </a:r>
            <a:r>
              <a:rPr lang="et-EE" sz="25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-S</a:t>
            </a:r>
            <a:r>
              <a:rPr lang="et-EE" sz="22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OLUBLE</a:t>
            </a:r>
            <a:r>
              <a:rPr lang="et-EE" sz="25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M</a:t>
            </a:r>
            <a:r>
              <a:rPr lang="et-EE" sz="22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ATERIALS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97574" y="3688117"/>
            <a:ext cx="1914435" cy="37702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UNSUSTAINABLE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540940" y="3688117"/>
            <a:ext cx="1302280" cy="37702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EXPENSIVE</a:t>
            </a:r>
          </a:p>
        </p:txBody>
      </p:sp>
      <p:grpSp>
        <p:nvGrpSpPr>
          <p:cNvPr id="17" name="Rühm 16">
            <a:extLst>
              <a:ext uri="{FF2B5EF4-FFF2-40B4-BE49-F238E27FC236}">
                <a16:creationId xmlns:a16="http://schemas.microsoft.com/office/drawing/2014/main" id="{EF623108-5129-49E1-A726-07A6A709DF1D}"/>
              </a:ext>
            </a:extLst>
          </p:cNvPr>
          <p:cNvGrpSpPr/>
          <p:nvPr/>
        </p:nvGrpSpPr>
        <p:grpSpPr>
          <a:xfrm>
            <a:off x="2050588" y="1761750"/>
            <a:ext cx="1620000" cy="1620000"/>
            <a:chOff x="1835696" y="1671750"/>
            <a:chExt cx="1812973" cy="1800000"/>
          </a:xfrm>
        </p:grpSpPr>
        <p:pic>
          <p:nvPicPr>
            <p:cNvPr id="7" name="Pilt 6" descr="Pilt, millel on kujutatud selgrootu, ainuõõssed&#10;&#10;Kirjeldus on genereeritud automaatselt">
              <a:extLst>
                <a:ext uri="{FF2B5EF4-FFF2-40B4-BE49-F238E27FC236}">
                  <a16:creationId xmlns:a16="http://schemas.microsoft.com/office/drawing/2014/main" id="{3D81B894-C1D5-407F-91B4-3CA0EE2C7B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5696" y="1671750"/>
              <a:ext cx="1800000" cy="1800000"/>
            </a:xfrm>
            <a:prstGeom prst="rect">
              <a:avLst/>
            </a:prstGeom>
          </p:spPr>
        </p:pic>
        <p:cxnSp>
          <p:nvCxnSpPr>
            <p:cNvPr id="14" name="Sirgkonnektor 13">
              <a:extLst>
                <a:ext uri="{FF2B5EF4-FFF2-40B4-BE49-F238E27FC236}">
                  <a16:creationId xmlns:a16="http://schemas.microsoft.com/office/drawing/2014/main" id="{EF3E6FB0-601F-4C4E-9734-520C1B942D69}"/>
                </a:ext>
              </a:extLst>
            </p:cNvPr>
            <p:cNvCxnSpPr/>
            <p:nvPr/>
          </p:nvCxnSpPr>
          <p:spPr>
            <a:xfrm>
              <a:off x="1835696" y="1671750"/>
              <a:ext cx="1800000" cy="1800000"/>
            </a:xfrm>
            <a:prstGeom prst="line">
              <a:avLst/>
            </a:prstGeom>
            <a:ln w="889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irgkonnektor 17">
              <a:extLst>
                <a:ext uri="{FF2B5EF4-FFF2-40B4-BE49-F238E27FC236}">
                  <a16:creationId xmlns:a16="http://schemas.microsoft.com/office/drawing/2014/main" id="{FB3E7C4B-987A-4535-BF3D-FD223B3946A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848669" y="1671750"/>
              <a:ext cx="1800000" cy="1800000"/>
            </a:xfrm>
            <a:prstGeom prst="line">
              <a:avLst/>
            </a:prstGeom>
            <a:ln w="889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3" name="Pilt 22">
            <a:extLst>
              <a:ext uri="{FF2B5EF4-FFF2-40B4-BE49-F238E27FC236}">
                <a16:creationId xmlns:a16="http://schemas.microsoft.com/office/drawing/2014/main" id="{8FF7A6AE-E246-4295-B4FC-D5ECE39136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1671750"/>
            <a:ext cx="1800000" cy="1800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716332" y="4443958"/>
            <a:ext cx="371133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t-EE" b="1" dirty="0" smtClean="0">
                <a:solidFill>
                  <a:prstClr val="white"/>
                </a:solidFill>
              </a:rPr>
              <a:t>MARKET SIZE: $5B (water-soluble packaging) ↑</a:t>
            </a:r>
            <a:endParaRPr lang="et-EE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930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75000"/>
            <a:lum/>
          </a:blip>
          <a:srcRect/>
          <a:stretch>
            <a:fillRect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470768" y="2071117"/>
            <a:ext cx="8229600" cy="857250"/>
          </a:xfrm>
        </p:spPr>
        <p:txBody>
          <a:bodyPr>
            <a:noAutofit/>
          </a:bodyPr>
          <a:lstStyle/>
          <a:p>
            <a:pPr algn="l"/>
            <a:r>
              <a:rPr lang="et-EE" sz="3200" dirty="0" smtClean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NOVEL FAST WATER-SOLUBLE</a:t>
            </a:r>
            <a:br>
              <a:rPr lang="et-EE" sz="3200" dirty="0" smtClean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t-EE" sz="3200" dirty="0" smtClean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PACKAGING MATERIALS</a:t>
            </a:r>
            <a:endParaRPr lang="et-EE" sz="3200" dirty="0">
              <a:solidFill>
                <a:schemeClr val="bg1"/>
              </a:solidFill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>
          <a:xfrm>
            <a:off x="3635896" y="2511271"/>
            <a:ext cx="5050904" cy="2083352"/>
          </a:xfrm>
        </p:spPr>
        <p:txBody>
          <a:bodyPr/>
          <a:lstStyle/>
          <a:p>
            <a:pPr>
              <a:buNone/>
            </a:pPr>
            <a:r>
              <a:rPr lang="et-EE" dirty="0">
                <a:solidFill>
                  <a:schemeClr val="bg1"/>
                </a:solidFill>
              </a:rPr>
              <a:t> </a:t>
            </a:r>
          </a:p>
        </p:txBody>
      </p:sp>
      <p:grpSp>
        <p:nvGrpSpPr>
          <p:cNvPr id="8" name="Rühm 7">
            <a:extLst>
              <a:ext uri="{FF2B5EF4-FFF2-40B4-BE49-F238E27FC236}">
                <a16:creationId xmlns:a16="http://schemas.microsoft.com/office/drawing/2014/main" id="{4870FACD-7036-4054-BDC7-18B85058084E}"/>
              </a:ext>
            </a:extLst>
          </p:cNvPr>
          <p:cNvGrpSpPr/>
          <p:nvPr/>
        </p:nvGrpSpPr>
        <p:grpSpPr>
          <a:xfrm>
            <a:off x="323528" y="339502"/>
            <a:ext cx="8910941" cy="1038837"/>
            <a:chOff x="330052" y="1344463"/>
            <a:chExt cx="8910941" cy="1038837"/>
          </a:xfrm>
        </p:grpSpPr>
        <p:sp>
          <p:nvSpPr>
            <p:cNvPr id="4" name="TextBox 3"/>
            <p:cNvSpPr txBox="1"/>
            <p:nvPr/>
          </p:nvSpPr>
          <p:spPr>
            <a:xfrm>
              <a:off x="1726168" y="2083218"/>
              <a:ext cx="2197760" cy="300082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t-EE" sz="15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WATER-SOLUBLE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493476" y="2083218"/>
              <a:ext cx="1013040" cy="300082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t-EE" sz="15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EDIBLE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499992" y="2083218"/>
              <a:ext cx="2341678" cy="300082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t-EE" sz="15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HYPOALLERGENIC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30052" y="2083218"/>
              <a:ext cx="1850903" cy="300082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t-EE" sz="15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PLANT-BASED</a:t>
              </a:r>
            </a:p>
          </p:txBody>
        </p:sp>
        <p:pic>
          <p:nvPicPr>
            <p:cNvPr id="5123" name="Picture 3" descr="C:\Users\Mart\Downloads\bio-mass-eco-energy.png"/>
            <p:cNvPicPr>
              <a:picLocks noChangeAspect="1" noChangeArrowheads="1"/>
            </p:cNvPicPr>
            <p:nvPr/>
          </p:nvPicPr>
          <p:blipFill>
            <a:blip r:embed="rId4" cstate="print">
              <a:alphaModFix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0"/>
                      </a14:imgEffect>
                      <a14:imgEffect>
                        <a14:brightnessContrast bright="100000" contrast="10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2939" y="1344463"/>
              <a:ext cx="609776" cy="609696"/>
            </a:xfrm>
            <a:prstGeom prst="rect">
              <a:avLst/>
            </a:prstGeom>
            <a:noFill/>
          </p:spPr>
        </p:pic>
        <p:pic>
          <p:nvPicPr>
            <p:cNvPr id="5124" name="Picture 4" descr="C:\Users\Mart\Downloads\leaf-hand-drawn-shape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78601" y="1344463"/>
              <a:ext cx="609776" cy="609696"/>
            </a:xfrm>
            <a:prstGeom prst="rect">
              <a:avLst/>
            </a:prstGeom>
            <a:noFill/>
          </p:spPr>
        </p:pic>
        <p:sp>
          <p:nvSpPr>
            <p:cNvPr id="20" name="TextBox 19"/>
            <p:cNvSpPr txBox="1"/>
            <p:nvPr/>
          </p:nvSpPr>
          <p:spPr>
            <a:xfrm>
              <a:off x="6195381" y="2083218"/>
              <a:ext cx="1616979" cy="300082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t-EE" sz="15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TASTE(LESS)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602860" y="2083218"/>
              <a:ext cx="1638133" cy="300082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t-EE" sz="15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ODOR(LESS)</a:t>
              </a:r>
            </a:p>
          </p:txBody>
        </p:sp>
        <p:pic>
          <p:nvPicPr>
            <p:cNvPr id="9220" name="Picture 4" descr="C:\Users\Mart\Desktop\odorless_white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7802552" y="1344463"/>
              <a:ext cx="609696" cy="609696"/>
            </a:xfrm>
            <a:prstGeom prst="rect">
              <a:avLst/>
            </a:prstGeom>
            <a:noFill/>
          </p:spPr>
        </p:pic>
        <p:pic>
          <p:nvPicPr>
            <p:cNvPr id="5122" name="Picture 2" descr="C:\Users\Mart\Downloads\drop.pn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103407" y="1351066"/>
              <a:ext cx="609776" cy="609696"/>
            </a:xfrm>
            <a:prstGeom prst="rect">
              <a:avLst/>
            </a:prstGeom>
            <a:noFill/>
          </p:spPr>
        </p:pic>
        <p:pic>
          <p:nvPicPr>
            <p:cNvPr id="5125" name="Picture 5" descr="C:\Users\Mart\Downloads\smiling-lips.png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6377745" y="1344463"/>
              <a:ext cx="609776" cy="609696"/>
            </a:xfrm>
            <a:prstGeom prst="rect">
              <a:avLst/>
            </a:prstGeom>
            <a:noFill/>
          </p:spPr>
        </p:pic>
        <p:pic>
          <p:nvPicPr>
            <p:cNvPr id="9219" name="Picture 3" descr="C:\Users\Mart\Desktop\edible_white.pn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3528213" y="1380701"/>
              <a:ext cx="609696" cy="609697"/>
            </a:xfrm>
            <a:prstGeom prst="rect">
              <a:avLst/>
            </a:prstGeom>
            <a:noFill/>
          </p:spPr>
        </p:pic>
      </p:grpSp>
      <p:pic>
        <p:nvPicPr>
          <p:cNvPr id="17" name="Picture 2" descr="C:\Users\Mart\Desktop\Decomer Technology OÜ\Logo\Logo_yleval_tekst_all.png">
            <a:extLst>
              <a:ext uri="{FF2B5EF4-FFF2-40B4-BE49-F238E27FC236}">
                <a16:creationId xmlns:a16="http://schemas.microsoft.com/office/drawing/2014/main" id="{10739DDF-ED65-4AF9-88F3-9F65331F51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75451" y="3586893"/>
            <a:ext cx="1051921" cy="10517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56902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457200" y="-20538"/>
            <a:ext cx="8229600" cy="857250"/>
          </a:xfrm>
        </p:spPr>
        <p:txBody>
          <a:bodyPr/>
          <a:lstStyle/>
          <a:p>
            <a:r>
              <a:rPr lang="et-EE" dirty="0" smtClean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</a:t>
            </a:r>
            <a:r>
              <a:rPr lang="et-EE" sz="28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ILOTS </a:t>
            </a:r>
            <a:r>
              <a:rPr lang="et-EE" sz="2800" dirty="0" smtClean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WITH </a:t>
            </a:r>
            <a:r>
              <a:rPr lang="et-EE" dirty="0" smtClean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</a:t>
            </a:r>
            <a:r>
              <a:rPr lang="et-EE" sz="2800" dirty="0" smtClean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USTOMERS</a:t>
            </a:r>
            <a:endParaRPr lang="et-EE" sz="28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4" name="Picture 2" descr="C:\Users\Mart\Desktop\Decomer Technology OÜ\Logo\Logo_tekst_korval.png"/>
          <p:cNvPicPr>
            <a:picLocks noChangeAspect="1" noChangeArrowheads="1"/>
          </p:cNvPicPr>
          <p:nvPr/>
        </p:nvPicPr>
        <p:blipFill>
          <a:blip r:embed="rId3" cstate="print">
            <a:lum/>
          </a:blip>
          <a:srcRect/>
          <a:stretch>
            <a:fillRect/>
          </a:stretch>
        </p:blipFill>
        <p:spPr bwMode="auto">
          <a:xfrm>
            <a:off x="4031932" y="4672731"/>
            <a:ext cx="1080141" cy="329290"/>
          </a:xfrm>
          <a:prstGeom prst="rect">
            <a:avLst/>
          </a:prstGeom>
          <a:noFill/>
        </p:spPr>
      </p:pic>
      <p:sp>
        <p:nvSpPr>
          <p:cNvPr id="3076" name="AutoShape 4" descr="data:image/jpeg;base64,/9j/4AAQSkZJRgABAQAAAQABAAD/2wCEAAkGBwoICAgICAgICAgIBwoIBwcICA8ICQgKFREWFhURExMYHSggGBolJx8TLTEhJSkrLi4uFx8zOD8tNyg5LisBCgoKDg0OGg8PFSsgFR4sLS0rNysrLy04LS8rKzcrKy0rMi0rLTc4ODc3LSs3MDcrKy0tKys3LTIrKys4KysrLf/AABEIAMIBAwMBEQACEQEDEQH/xAAbAAEBAAMBAQEAAAAAAAAAAAAAAQIEBQMGB//EAD4QAQABAwECBw0GBgMAAAAAAAABAgMRBAVxISMxM1FysQYSMkFDU2GBgpGSodEVQmJzosETFFJjg5MiRFT/xAAaAQEAAgMBAAAAAAAAAAAAAAAAAQIEBQYD/8QANREBAAEBBAYHBwUBAQAAAAAAAAECAwQFERITMTJRsSRhcYGRodEjNEFDUnLBFCIzQuFiIf/aAAwDAQACEQMRAD8A/cQAAAAAAAAAAAAAAAAAAAAAAAAAAAAAAAAAAAAAAAAAAAAAAAAAAAAAAAAAAAAAAAAAAAAAAAAYXbtNqnv65xTExGcZeVtbUWNGnXOULU0zVOUPGNdY85+ir6MSMUus/wB/KfRfU18GUayz52n1xMLxiN2n5kI1VfBY1Vnz1v11YXi/XefmR4o1dfBlGotT5W38cLRe7CdlpT4wjQq4LF2ifKUfHC8W9lOyuPGDRq4Moqpnkqpn1rxXTOyYRlK5TnCBIAAAAAAAAAAAAAAAAAAAAAAAA1Np8xvrpavF56N3w9rDfchyzNAEgACoyBKFiZ8UzG6VorqjZMmUMouVxyV1/HK0W1pGyufGUaMcFi9c87d/2StF5to+ZV4z6o0KeDKNRdjytfrqyvF8vEfMnxRq6eDKNVe87V8pXjELzHzJ8kaujgyjWXvOfpp+i0Yleo+Z5R6Gqo4LGtvf1R8MLxit5+ryhGpo4Mo113pon2Voxe89XgjUUL/P3ei3Psz9Voxi34U+E+qNRSv2hX/RR814xq2+mPP1NRTxbGl1kXpqomIiuIziM471trheqrxZzXVGWU5PC0o0ZybTOeYAAAAAAAAAAAADS2rzFPpux2S1OMz7CPujlL3u+85TmGYJADAGBBgFwCgAAYBcAYBYBQATANrZlHG3KvwU09rpsGjo8/dPKGHb7zqNs8QAAAAAAAAAAAAGjtbmqI/u5+UtNjU+ypj/AK/Esi770uW5xlgKIAAUAFAABQAUAAAAG9syOCuemqIdThEdGjtlh2++32zeIAAAAAAAAAAAADQ2tP8AwtR+OexpMan9lEdf4ZN32y5rnmUCAAFABQAUAAFBAUAAAHR2bHFzPTVLq8K91p7+bCtt+W42LyAAAAAAAAAAAAAc7a/kY689jQ43P8cdv4ZN3+LnYaFkmJ6QMT0goKCgYAxPSBiekFx6QAUEAx6QMT0gY9IAOrs+OJp3z2uuwyMrrR385YNrvy2Wc8wAAAAAAAAAAAAHN2ty2d1f7Ofxuf3Ud/4ZV32S0GjZCgAAoAKACgAAAAAAAA6uijiaNzsLhGV2o7GBab8thmKAAAAAAAAAAAAAOZtXnLcfgntc7jU+0ojqll3fZLSaV7gKACgAAoAAAAAAAAAOvo+Zt9SHZ3KMrvZ/bHJgWm9L2ZKgAAAAAAAAAAAADl7VnjqPyo7Zc1jM+2p7PzLLu+604ah7qAABwgvCB6gUAEA4QOEDhABQQDhB2NLzVHUh2t2jKxojqjk19e9L2e6oAAAAAAAAAAAADlbT56Py47ZcxjE9IjsjnLMsN1qtU9gFABQAAAAAAAAAAAQHa0/N0dWHcWMZWdMdUcmuq2y9HogAAAAAAAAAAAABydo8N+fRRS5XFp6TPZDMsdxrta9gAFAAAAAAAAAAAABESO1Y8Cnqw7undhrZeiwAAAAAAAAAAAAA5O0Ofr9EU9jk8UnpNXdyZtjuQ1ste9VyBkDIKACAZAyBkAFBJAyBkEyBkgdux4FO6HeNa9AAAAAAAAAAAAAAcjW8Ooub47IchiU53qvu5QzrLch4sJ6AAAAAAAAAAAAAICTIJlaiM6ojrgnY7en8CndDumteoAAAAAAAAAAAAAOPq+fu9Zx1/npNfazrPch5MR6AAAAAAAAAAAIBkGMyCAmXpY/y0x1xzRVsl3NNzdO6HcNc9gAAAAAAAAAAAAAcXUzx138yqPm4u+Tnb19s82fRuw82OuoAJkDIGQAUAEAyBkEyCZBBKSgY1VcE7nvdv/baj7o5q17su5pJzbp3Q7WGubCQAAAAAAAAAAAABxL3DduT/dr7XE3ic7av7p5thRuwweKygAmAMAYAwCgAgAMQQEEiBjMgwueDLJuf89Harabsu9oubp3Q7ONjXNlIAAAAAAAAAAAAA4dzhrr69Xa4e2nO0qnrnm2FOyEeawAAAAAACATIMZkEBBKTKBJlCUB5X5xRO+nthl3H3ijt/ClruS7+gniqeq7KNjXNtIAAAAAAAAAAAAA4UzwzPpcJVOczLYohKgAAAAgAJkEyCCUQJMgxyhKAkyJeGrnFqetRH6oZuH+8U9/J52u5L6HZs8VR1YdhTsa+W6lAAAAAAAAAAAAADn3dn8HF1z7cZaacFsvrny9Hv+ong1q9Hfjk/hVeuaVZwSj4Wk+Cf1E8HjVZ1NPkbc/5pj9nnOC8LTy/1P6jqeVX8zTy6TPVvx9FJwar4V+X+p18cHnOovU8uhv+zcoq/dScHtPhVHmnXxwYTtCqnwtDrI3U0VfupOE23GPP0TrqWE7WojwtLrqd9iJ7JUnC7eOHj/idbSxnbWmjwqdTTv09Sk4dbx8PNOtpY/bmi8d65Tv0136KzcLx9PnHqnWU8V+2tDP/AGojfauU9sKTc7eP6ck6dPFY2vof/ZZjfVNParN2to/pKdKnizjamjnk1ul/30wrNha/RPgnSjisa/TVcmr007r9H1Umyr+mfAzjiyjUWquS9ZnddplXQq4JzZd9TPJVTO6qEZSkxvEne7wa2u4LXj4btEfNm4d7xHe87bcl9FsueKo3Oup2NfLfWQAAAAAAAAAAAAAAmASaIBjNuOgGM2KZ8Ue4GM6amfFHuRkMJ0dE/dj3GUDzq2fRP3Y9yNGE5vKrZdueWin3I0IM3hXsWzVy2rc+xCNXBpPCvue08+Rt/DhGqhOk16+5nTz5GlWbGE6TXudymnnkt4Vmwg02vc7kbM8lNUKzd06bXr7kKPuzVHqUm7J03hV3KVR4NyuN2YUm69S2sec9zmpp8DU3o3XKqVJukcITrG1oNkau3XEXL127T30T3td2qqPdL1srtTTOcUxn2K1VzL7bZ1E0W6YnliGdDxbqQAAAAAAAAAAAAAAAAAAAAAAwCYA72ATvI6AT+HHQCTap6AYzYp6AYzpqeiDII01MeKAe1FPegyAAAAAAAAAAAAAAAAAAAAAAAAAAAAAAAAAAAAAAAAAAAAAAAAAAAAAAAAAAAAAAAAAAAAAAAAB//9k="/>
          <p:cNvSpPr>
            <a:spLocks noChangeAspect="1" noChangeArrowheads="1"/>
          </p:cNvSpPr>
          <p:nvPr/>
        </p:nvSpPr>
        <p:spPr bwMode="auto">
          <a:xfrm>
            <a:off x="116696" y="-108346"/>
            <a:ext cx="228630" cy="228601"/>
          </a:xfrm>
          <a:prstGeom prst="rect">
            <a:avLst/>
          </a:prstGeom>
          <a:noFill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t-EE" sz="1800"/>
          </a:p>
        </p:txBody>
      </p:sp>
      <p:pic>
        <p:nvPicPr>
          <p:cNvPr id="3072" name="Pilt 3071">
            <a:extLst>
              <a:ext uri="{FF2B5EF4-FFF2-40B4-BE49-F238E27FC236}">
                <a16:creationId xmlns:a16="http://schemas.microsoft.com/office/drawing/2014/main" id="{CD236AF5-0B34-4931-A7F5-6AED488D050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4700" y="940839"/>
            <a:ext cx="824461" cy="358641"/>
          </a:xfrm>
          <a:prstGeom prst="rect">
            <a:avLst/>
          </a:prstGeom>
        </p:spPr>
      </p:pic>
      <p:pic>
        <p:nvPicPr>
          <p:cNvPr id="8" name="Pilt 7" descr="Pilt, millel on kujutatud joonistus, tuli&#10;&#10;Kirjeldus on genereeritud automaatselt">
            <a:extLst>
              <a:ext uri="{FF2B5EF4-FFF2-40B4-BE49-F238E27FC236}">
                <a16:creationId xmlns:a16="http://schemas.microsoft.com/office/drawing/2014/main" id="{9F244400-0C62-4028-816D-03214F2D019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091" y="896009"/>
            <a:ext cx="1072024" cy="448301"/>
          </a:xfrm>
          <a:prstGeom prst="rect">
            <a:avLst/>
          </a:prstGeom>
        </p:spPr>
      </p:pic>
      <p:pic>
        <p:nvPicPr>
          <p:cNvPr id="6" name="Pilt 5">
            <a:extLst>
              <a:ext uri="{FF2B5EF4-FFF2-40B4-BE49-F238E27FC236}">
                <a16:creationId xmlns:a16="http://schemas.microsoft.com/office/drawing/2014/main" id="{9546BDD1-625D-47AD-9927-C5EF55672D3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2999" y="934146"/>
            <a:ext cx="1280859" cy="372027"/>
          </a:xfrm>
          <a:prstGeom prst="rect">
            <a:avLst/>
          </a:prstGeom>
        </p:spPr>
      </p:pic>
      <p:pic>
        <p:nvPicPr>
          <p:cNvPr id="19" name="Pilt 18">
            <a:extLst>
              <a:ext uri="{FF2B5EF4-FFF2-40B4-BE49-F238E27FC236}">
                <a16:creationId xmlns:a16="http://schemas.microsoft.com/office/drawing/2014/main" id="{9A5A1E58-4612-482F-9597-3ABF0BAE28A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045" y="864006"/>
            <a:ext cx="1072024" cy="670015"/>
          </a:xfrm>
          <a:prstGeom prst="rect">
            <a:avLst/>
          </a:prstGeom>
        </p:spPr>
      </p:pic>
      <p:pic>
        <p:nvPicPr>
          <p:cNvPr id="22" name="Pilt 21">
            <a:extLst>
              <a:ext uri="{FF2B5EF4-FFF2-40B4-BE49-F238E27FC236}">
                <a16:creationId xmlns:a16="http://schemas.microsoft.com/office/drawing/2014/main" id="{E69F36DE-7B42-4BAF-8F8A-2EBF3A8B074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alphaModFix amt="70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04" t="3051" b="8720"/>
          <a:stretch/>
        </p:blipFill>
        <p:spPr>
          <a:xfrm>
            <a:off x="1794890" y="2890072"/>
            <a:ext cx="2079189" cy="1327680"/>
          </a:xfrm>
          <a:prstGeom prst="rect">
            <a:avLst/>
          </a:prstGeom>
        </p:spPr>
      </p:pic>
      <p:pic>
        <p:nvPicPr>
          <p:cNvPr id="23" name="Pilt 22">
            <a:extLst>
              <a:ext uri="{FF2B5EF4-FFF2-40B4-BE49-F238E27FC236}">
                <a16:creationId xmlns:a16="http://schemas.microsoft.com/office/drawing/2014/main" id="{07858A76-28FE-4F4B-895E-E9C3CB29CBE7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alphaModFix amt="70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063" t="14705" r="14914" b="20916"/>
          <a:stretch/>
        </p:blipFill>
        <p:spPr>
          <a:xfrm rot="16200000">
            <a:off x="3552872" y="1927236"/>
            <a:ext cx="2610000" cy="1967586"/>
          </a:xfrm>
          <a:prstGeom prst="rect">
            <a:avLst/>
          </a:prstGeom>
        </p:spPr>
      </p:pic>
      <p:pic>
        <p:nvPicPr>
          <p:cNvPr id="13" name="Pilt 12">
            <a:extLst>
              <a:ext uri="{FF2B5EF4-FFF2-40B4-BE49-F238E27FC236}">
                <a16:creationId xmlns:a16="http://schemas.microsoft.com/office/drawing/2014/main" id="{4478A03C-3F85-4794-B964-117892FCFAF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895159"/>
            <a:ext cx="408251" cy="450000"/>
          </a:xfrm>
          <a:prstGeom prst="rect">
            <a:avLst/>
          </a:prstGeom>
        </p:spPr>
      </p:pic>
      <p:pic>
        <p:nvPicPr>
          <p:cNvPr id="24" name="Pilt 23">
            <a:extLst>
              <a:ext uri="{FF2B5EF4-FFF2-40B4-BE49-F238E27FC236}">
                <a16:creationId xmlns:a16="http://schemas.microsoft.com/office/drawing/2014/main" id="{023AC604-EDAE-4497-BC5A-4DFF8561B0D8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749" y="902070"/>
            <a:ext cx="833021" cy="612865"/>
          </a:xfrm>
          <a:prstGeom prst="rect">
            <a:avLst/>
          </a:prstGeom>
        </p:spPr>
      </p:pic>
      <p:pic>
        <p:nvPicPr>
          <p:cNvPr id="27" name="Pilt 26">
            <a:extLst>
              <a:ext uri="{FF2B5EF4-FFF2-40B4-BE49-F238E27FC236}">
                <a16:creationId xmlns:a16="http://schemas.microsoft.com/office/drawing/2014/main" id="{5A744FFE-D1CF-413E-8C9C-1EC38DB136FD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41665" y="1606029"/>
            <a:ext cx="2610000" cy="2610000"/>
          </a:xfrm>
          <a:prstGeom prst="rect">
            <a:avLst/>
          </a:prstGeom>
        </p:spPr>
      </p:pic>
      <p:pic>
        <p:nvPicPr>
          <p:cNvPr id="21" name="Pilt 20">
            <a:extLst>
              <a:ext uri="{FF2B5EF4-FFF2-40B4-BE49-F238E27FC236}">
                <a16:creationId xmlns:a16="http://schemas.microsoft.com/office/drawing/2014/main" id="{2D828BA5-7D74-468E-8BDF-A021B07679A0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alphaModFix amt="70000"/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47" t="14134" r="10072" b="9313"/>
          <a:stretch/>
        </p:blipFill>
        <p:spPr>
          <a:xfrm>
            <a:off x="1843561" y="1606029"/>
            <a:ext cx="2030519" cy="128404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7AB0322-3B3E-4C3F-AB7A-2C9D8977A497}"/>
              </a:ext>
            </a:extLst>
          </p:cNvPr>
          <p:cNvSpPr txBox="1"/>
          <p:nvPr/>
        </p:nvSpPr>
        <p:spPr>
          <a:xfrm>
            <a:off x="395536" y="4227934"/>
            <a:ext cx="3384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sz="1200" dirty="0">
                <a:solidFill>
                  <a:schemeClr val="bg1"/>
                </a:solidFill>
              </a:rPr>
              <a:t>WATER-SOLUBLE SEASONING AND FOOD PREPARATION PACKAGES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C753A27-CCEF-4C4C-A072-AF57ED6A0CD3}"/>
              </a:ext>
            </a:extLst>
          </p:cNvPr>
          <p:cNvSpPr txBox="1"/>
          <p:nvPr/>
        </p:nvSpPr>
        <p:spPr>
          <a:xfrm>
            <a:off x="3763402" y="4310975"/>
            <a:ext cx="21767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sz="1200" dirty="0">
                <a:solidFill>
                  <a:schemeClr val="bg1"/>
                </a:solidFill>
              </a:rPr>
              <a:t>HOME &amp; PERSONAL CARE PODS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359D0D7-D826-4A29-885E-FBD5A341A251}"/>
              </a:ext>
            </a:extLst>
          </p:cNvPr>
          <p:cNvSpPr txBox="1"/>
          <p:nvPr/>
        </p:nvSpPr>
        <p:spPr>
          <a:xfrm>
            <a:off x="5940151" y="4227934"/>
            <a:ext cx="23762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sz="1200" dirty="0">
                <a:solidFill>
                  <a:schemeClr val="bg1"/>
                </a:solidFill>
              </a:rPr>
              <a:t>BLENDABLE SUPERFOOD PACKS FOR SMOOTHIES</a:t>
            </a:r>
          </a:p>
        </p:txBody>
      </p:sp>
      <p:pic>
        <p:nvPicPr>
          <p:cNvPr id="7" name="Pilt 6" descr="Pilt, millel on kujutatud siseruumis, mahuti, klaas, plast&#10;&#10;Kirjeldus on genereeritud automaatselt">
            <a:extLst>
              <a:ext uri="{FF2B5EF4-FFF2-40B4-BE49-F238E27FC236}">
                <a16:creationId xmlns:a16="http://schemas.microsoft.com/office/drawing/2014/main" id="{EE266AD2-9FF1-E592-42CC-9423BBF95BB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858" y="1606029"/>
            <a:ext cx="1467838" cy="26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792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</a:t>
            </a:r>
            <a:r>
              <a:rPr lang="et-EE" sz="28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NTELLECTUAL</a:t>
            </a:r>
            <a:r>
              <a:rPr lang="et-EE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P</a:t>
            </a:r>
            <a:r>
              <a:rPr lang="et-EE" sz="28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ROPERTY</a:t>
            </a:r>
          </a:p>
        </p:txBody>
      </p:sp>
      <p:pic>
        <p:nvPicPr>
          <p:cNvPr id="4" name="Picture 2" descr="C:\Users\Mart\Desktop\Decomer Technology OÜ\Logo\Logo_tekst_korval.png"/>
          <p:cNvPicPr>
            <a:picLocks noChangeAspect="1" noChangeArrowheads="1"/>
          </p:cNvPicPr>
          <p:nvPr/>
        </p:nvPicPr>
        <p:blipFill>
          <a:blip r:embed="rId3" cstate="print">
            <a:lum/>
          </a:blip>
          <a:srcRect/>
          <a:stretch>
            <a:fillRect/>
          </a:stretch>
        </p:blipFill>
        <p:spPr bwMode="auto">
          <a:xfrm>
            <a:off x="4031931" y="4672731"/>
            <a:ext cx="1080141" cy="329290"/>
          </a:xfrm>
          <a:prstGeom prst="rect">
            <a:avLst/>
          </a:prstGeom>
          <a:noFill/>
        </p:spPr>
      </p:pic>
      <p:sp>
        <p:nvSpPr>
          <p:cNvPr id="3076" name="AutoShape 4" descr="data:image/jpeg;base64,/9j/4AAQSkZJRgABAQAAAQABAAD/2wCEAAkGBwoICAgICAgICAgIBwoIBwcICA8ICQgKFREWFhURExMYHSggGBolJx8TLTEhJSkrLi4uFx8zOD8tNyg5LisBCgoKDg0OGg8PFSsgFR4sLS0rNysrLy04LS8rKzcrKy0rMi0rLTc4ODc3LSs3MDcrKy0tKys3LTIrKys4KysrLf/AABEIAMIBAwMBEQACEQEDEQH/xAAbAAEBAAMBAQEAAAAAAAAAAAAAAQIEBQMGB//EAD4QAQABAwECBw0GBgMAAAAAAAABAgMRBAVxISMxM1FysQYSMkFDU2GBgpGSodEVQmJzosETFFJjg5MiRFT/xAAaAQEAAgMBAAAAAAAAAAAAAAAAAQIEBQYD/8QANREBAAEBBAYHBwUBAQAAAAAAAAECAwQFERITMTJRsSRhcYGRodEjNEFDUnLBFCIzQuFiIf/aAAwDAQACEQMRAD8A/cQAAAAAAAAAAAAAAAAAAAAAAAAAAAAAAAAAAAAAAAAAAAAAAAAAAAAAAAAAAAAAAAAAAAAAAAAYXbtNqnv65xTExGcZeVtbUWNGnXOULU0zVOUPGNdY85+ir6MSMUus/wB/KfRfU18GUayz52n1xMLxiN2n5kI1VfBY1Vnz1v11YXi/XefmR4o1dfBlGotT5W38cLRe7CdlpT4wjQq4LF2ifKUfHC8W9lOyuPGDRq4Moqpnkqpn1rxXTOyYRlK5TnCBIAAAAAAAAAAAAAAAAAAAAAAAA1Np8xvrpavF56N3w9rDfchyzNAEgACoyBKFiZ8UzG6VorqjZMmUMouVxyV1/HK0W1pGyufGUaMcFi9c87d/2StF5to+ZV4z6o0KeDKNRdjytfrqyvF8vEfMnxRq6eDKNVe87V8pXjELzHzJ8kaujgyjWXvOfpp+i0Yleo+Z5R6Gqo4LGtvf1R8MLxit5+ryhGpo4Mo113pon2Voxe89XgjUUL/P3ei3Psz9Voxi34U+E+qNRSv2hX/RR814xq2+mPP1NRTxbGl1kXpqomIiuIziM471trheqrxZzXVGWU5PC0o0ZybTOeYAAAAAAAAAAAADS2rzFPpux2S1OMz7CPujlL3u+85TmGYJADAGBBgFwCgAAYBcAYBYBQATANrZlHG3KvwU09rpsGjo8/dPKGHb7zqNs8QAAAAAAAAAAAAGjtbmqI/u5+UtNjU+ypj/AK/Esi770uW5xlgKIAAUAFAABQAUAAAAG9syOCuemqIdThEdGjtlh2++32zeIAAAAAAAAAAAADQ2tP8AwtR+OexpMan9lEdf4ZN32y5rnmUCAAFABQAUAAFBAUAAAHR2bHFzPTVLq8K91p7+bCtt+W42LyAAAAAAAAAAAAAc7a/kY689jQ43P8cdv4ZN3+LnYaFkmJ6QMT0goKCgYAxPSBiekFx6QAUEAx6QMT0gY9IAOrs+OJp3z2uuwyMrrR385YNrvy2Wc8wAAAAAAAAAAAAHN2ty2d1f7Ofxuf3Ud/4ZV32S0GjZCgAAoAKACgAAAAAAAA6uijiaNzsLhGV2o7GBab8thmKAAAAAAAAAAAAAOZtXnLcfgntc7jU+0ojqll3fZLSaV7gKACgAAoAAAAAAAAAOvo+Zt9SHZ3KMrvZ/bHJgWm9L2ZKgAAAAAAAAAAAADl7VnjqPyo7Zc1jM+2p7PzLLu+604ah7qAABwgvCB6gUAEA4QOEDhABQQDhB2NLzVHUh2t2jKxojqjk19e9L2e6oAAAAAAAAAAAADlbT56Py47ZcxjE9IjsjnLMsN1qtU9gFABQAAAAAAAAAAAQHa0/N0dWHcWMZWdMdUcmuq2y9HogAAAAAAAAAAAABydo8N+fRRS5XFp6TPZDMsdxrta9gAFAAAAAAAAAAAABESO1Y8Cnqw7undhrZeiwAAAAAAAAAAAAA5O0Ofr9EU9jk8UnpNXdyZtjuQ1ste9VyBkDIKACAZAyBkAFBJAyBkEyBkgdux4FO6HeNa9AAAAAAAAAAAAAAcjW8Ooub47IchiU53qvu5QzrLch4sJ6AAAAAAAAAAAAAICTIJlaiM6ojrgnY7en8CndDumteoAAAAAAAAAAAAAOPq+fu9Zx1/npNfazrPch5MR6AAAAAAAAAAAIBkGMyCAmXpY/y0x1xzRVsl3NNzdO6HcNc9gAAAAAAAAAAAAAcXUzx138yqPm4u+Tnb19s82fRuw82OuoAJkDIGQAUAEAyBkEyCZBBKSgY1VcE7nvdv/baj7o5q17su5pJzbp3Q7WGubCQAAAAAAAAAAAABxL3DduT/dr7XE3ic7av7p5thRuwweKygAmAMAYAwCgAgAMQQEEiBjMgwueDLJuf89Harabsu9oubp3Q7ONjXNlIAAAAAAAAAAAAA4dzhrr69Xa4e2nO0qnrnm2FOyEeawAAAAAACATIMZkEBBKTKBJlCUB5X5xRO+nthl3H3ijt/ClruS7+gniqeq7KNjXNtIAAAAAAAAAAAAA4UzwzPpcJVOczLYohKgAAAAgAJkEyCCUQJMgxyhKAkyJeGrnFqetRH6oZuH+8U9/J52u5L6HZs8VR1YdhTsa+W6lAAAAAAAAAAAAADn3dn8HF1z7cZaacFsvrny9Hv+ong1q9Hfjk/hVeuaVZwSj4Wk+Cf1E8HjVZ1NPkbc/5pj9nnOC8LTy/1P6jqeVX8zTy6TPVvx9FJwar4V+X+p18cHnOovU8uhv+zcoq/dScHtPhVHmnXxwYTtCqnwtDrI3U0VfupOE23GPP0TrqWE7WojwtLrqd9iJ7JUnC7eOHj/idbSxnbWmjwqdTTv09Sk4dbx8PNOtpY/bmi8d65Tv0136KzcLx9PnHqnWU8V+2tDP/AGojfauU9sKTc7eP6ck6dPFY2vof/ZZjfVNParN2to/pKdKnizjamjnk1ul/30wrNha/RPgnSjisa/TVcmr007r9H1Umyr+mfAzjiyjUWquS9ZnddplXQq4JzZd9TPJVTO6qEZSkxvEne7wa2u4LXj4btEfNm4d7xHe87bcl9FsueKo3Oup2NfLfWQAAAAAAAAAAAAAAmASaIBjNuOgGM2KZ8Ue4GM6amfFHuRkMJ0dE/dj3GUDzq2fRP3Y9yNGE5vKrZdueWin3I0IM3hXsWzVy2rc+xCNXBpPCvue08+Rt/DhGqhOk16+5nTz5GlWbGE6TXudymnnkt4Vmwg02vc7kbM8lNUKzd06bXr7kKPuzVHqUm7J03hV3KVR4NyuN2YUm69S2sec9zmpp8DU3o3XKqVJukcITrG1oNkau3XEXL127T30T3td2qqPdL1srtTTOcUxn2K1VzL7bZ1E0W6YnliGdDxbqQAAAAAAAAAAAAAAAAAAAAAAwCYA72ATvI6AT+HHQCTap6AYzYp6AYzpqeiDII01MeKAe1FPegyAAAAAAAAAAAAAAAAAAAAAAAAAAAAAAAAAAAAAAAAAAAAAAAAAAAAAAAAAAAAAAAAAAAAAAAAB//9k="/>
          <p:cNvSpPr>
            <a:spLocks noChangeAspect="1" noChangeArrowheads="1"/>
          </p:cNvSpPr>
          <p:nvPr/>
        </p:nvSpPr>
        <p:spPr bwMode="auto">
          <a:xfrm>
            <a:off x="116696" y="-108347"/>
            <a:ext cx="228630" cy="228601"/>
          </a:xfrm>
          <a:prstGeom prst="rect">
            <a:avLst/>
          </a:prstGeom>
          <a:noFill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t-EE"/>
          </a:p>
        </p:txBody>
      </p:sp>
      <p:sp>
        <p:nvSpPr>
          <p:cNvPr id="18" name="Pealkiri 1">
            <a:extLst>
              <a:ext uri="{FF2B5EF4-FFF2-40B4-BE49-F238E27FC236}">
                <a16:creationId xmlns:a16="http://schemas.microsoft.com/office/drawing/2014/main" id="{A965CF0D-1407-4FD3-866A-95C10D6D2C58}"/>
              </a:ext>
            </a:extLst>
          </p:cNvPr>
          <p:cNvSpPr txBox="1">
            <a:spLocks/>
          </p:cNvSpPr>
          <p:nvPr/>
        </p:nvSpPr>
        <p:spPr>
          <a:xfrm>
            <a:off x="457200" y="2362572"/>
            <a:ext cx="8229600" cy="857250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t-EE" sz="2800" dirty="0">
              <a:solidFill>
                <a:schemeClr val="bg1"/>
              </a:solidFill>
              <a:latin typeface="Lato Light" pitchFamily="34" charset="0"/>
              <a:ea typeface="Lato Light" pitchFamily="34" charset="0"/>
              <a:cs typeface="Lato Light" pitchFamily="34" charset="0"/>
            </a:endParaRPr>
          </a:p>
        </p:txBody>
      </p:sp>
      <p:sp>
        <p:nvSpPr>
          <p:cNvPr id="13" name="Ristkülik 12">
            <a:extLst>
              <a:ext uri="{FF2B5EF4-FFF2-40B4-BE49-F238E27FC236}">
                <a16:creationId xmlns:a16="http://schemas.microsoft.com/office/drawing/2014/main" id="{0D5C82E4-AB2E-4EAC-A27F-D5DFD5393448}"/>
              </a:ext>
            </a:extLst>
          </p:cNvPr>
          <p:cNvSpPr/>
          <p:nvPr/>
        </p:nvSpPr>
        <p:spPr>
          <a:xfrm>
            <a:off x="3940019" y="2139702"/>
            <a:ext cx="13520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t-EE" sz="18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MATERIAL</a:t>
            </a:r>
            <a:endParaRPr lang="et-EE" sz="18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5" name="Ristkülik 14">
            <a:extLst>
              <a:ext uri="{FF2B5EF4-FFF2-40B4-BE49-F238E27FC236}">
                <a16:creationId xmlns:a16="http://schemas.microsoft.com/office/drawing/2014/main" id="{16451F12-0BA8-4EC5-856C-B21819ED2ED8}"/>
              </a:ext>
            </a:extLst>
          </p:cNvPr>
          <p:cNvSpPr/>
          <p:nvPr/>
        </p:nvSpPr>
        <p:spPr>
          <a:xfrm>
            <a:off x="971600" y="3231479"/>
            <a:ext cx="70936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sz="18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FOOD PACKAGING      |      HOME &amp; PERSONAL CARE PRODUCTS</a:t>
            </a:r>
            <a:endParaRPr lang="et-EE" sz="18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17" name="Sirgkonnektor 16">
            <a:extLst>
              <a:ext uri="{FF2B5EF4-FFF2-40B4-BE49-F238E27FC236}">
                <a16:creationId xmlns:a16="http://schemas.microsoft.com/office/drawing/2014/main" id="{78E64EE2-36B2-4884-A73F-7FB2175F6169}"/>
              </a:ext>
            </a:extLst>
          </p:cNvPr>
          <p:cNvCxnSpPr/>
          <p:nvPr/>
        </p:nvCxnSpPr>
        <p:spPr>
          <a:xfrm>
            <a:off x="1619672" y="2859782"/>
            <a:ext cx="590465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lt 5">
            <a:extLst>
              <a:ext uri="{FF2B5EF4-FFF2-40B4-BE49-F238E27FC236}">
                <a16:creationId xmlns:a16="http://schemas.microsoft.com/office/drawing/2014/main" id="{91A7D8D8-22E5-4C13-B043-9386ECB9468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578" y="1154942"/>
            <a:ext cx="2801708" cy="328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468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lt 4">
            <a:extLst>
              <a:ext uri="{FF2B5EF4-FFF2-40B4-BE49-F238E27FC236}">
                <a16:creationId xmlns:a16="http://schemas.microsoft.com/office/drawing/2014/main" id="{98957092-F2D5-47F1-8F2F-FF780090505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6000"/>
                    </a14:imgEffect>
                    <a14:imgEffect>
                      <a14:brightnessContrast bright="-45000" contrast="-4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660" b="5006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Pilt 13">
            <a:extLst>
              <a:ext uri="{FF2B5EF4-FFF2-40B4-BE49-F238E27FC236}">
                <a16:creationId xmlns:a16="http://schemas.microsoft.com/office/drawing/2014/main" id="{59171EA1-02F2-4634-AC84-F60E315EFED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alphaModFix amt="5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9401" y="1635646"/>
            <a:ext cx="540000" cy="540000"/>
          </a:xfrm>
          <a:prstGeom prst="rect">
            <a:avLst/>
          </a:prstGeom>
        </p:spPr>
      </p:pic>
      <p:pic>
        <p:nvPicPr>
          <p:cNvPr id="17" name="Pilt 16">
            <a:extLst>
              <a:ext uri="{FF2B5EF4-FFF2-40B4-BE49-F238E27FC236}">
                <a16:creationId xmlns:a16="http://schemas.microsoft.com/office/drawing/2014/main" id="{D11FB0B7-41C5-4100-90C5-6D1103D25D0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alphaModFix amt="5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635646"/>
            <a:ext cx="540000" cy="540000"/>
          </a:xfrm>
          <a:prstGeom prst="rect">
            <a:avLst/>
          </a:prstGeom>
        </p:spPr>
      </p:pic>
      <p:pic>
        <p:nvPicPr>
          <p:cNvPr id="19" name="Pilt 18">
            <a:extLst>
              <a:ext uri="{FF2B5EF4-FFF2-40B4-BE49-F238E27FC236}">
                <a16:creationId xmlns:a16="http://schemas.microsoft.com/office/drawing/2014/main" id="{FE9E423E-4212-4E02-AE5A-F3243D17FBA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alphaModFix amt="5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0390" y="1635646"/>
            <a:ext cx="540000" cy="540000"/>
          </a:xfrm>
          <a:prstGeom prst="rect">
            <a:avLst/>
          </a:prstGeom>
        </p:spPr>
      </p:pic>
      <p:pic>
        <p:nvPicPr>
          <p:cNvPr id="22" name="Picture 6" descr="C:\Users\Mart\Downloads\factory.png">
            <a:extLst>
              <a:ext uri="{FF2B5EF4-FFF2-40B4-BE49-F238E27FC236}">
                <a16:creationId xmlns:a16="http://schemas.microsoft.com/office/drawing/2014/main" id="{7CF0A889-890A-4634-8C25-48DB1758D2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90038" y="2031750"/>
            <a:ext cx="1080141" cy="1080000"/>
          </a:xfrm>
          <a:prstGeom prst="rect">
            <a:avLst/>
          </a:prstGeom>
          <a:noFill/>
        </p:spPr>
      </p:pic>
      <p:pic>
        <p:nvPicPr>
          <p:cNvPr id="23" name="Picture 7" descr="C:\Users\Mart\Downloads\flask.png">
            <a:extLst>
              <a:ext uri="{FF2B5EF4-FFF2-40B4-BE49-F238E27FC236}">
                <a16:creationId xmlns:a16="http://schemas.microsoft.com/office/drawing/2014/main" id="{5930B052-6031-4A14-B888-19DE24CB0B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47255" y="2163583"/>
            <a:ext cx="1080141" cy="1080000"/>
          </a:xfrm>
          <a:prstGeom prst="rect">
            <a:avLst/>
          </a:prstGeom>
          <a:noFill/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6302DD87-C196-44B3-8191-935E9D382552}"/>
              </a:ext>
            </a:extLst>
          </p:cNvPr>
          <p:cNvSpPr txBox="1"/>
          <p:nvPr/>
        </p:nvSpPr>
        <p:spPr>
          <a:xfrm>
            <a:off x="804394" y="3511773"/>
            <a:ext cx="1341423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t-EE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PROTOTYPES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79FB337-AE16-4C2C-B590-A5D904340E3D}"/>
              </a:ext>
            </a:extLst>
          </p:cNvPr>
          <p:cNvSpPr txBox="1"/>
          <p:nvPr/>
        </p:nvSpPr>
        <p:spPr>
          <a:xfrm>
            <a:off x="5868144" y="3511773"/>
            <a:ext cx="2736304" cy="7155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t-EE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SCALABLE MASS PRODUCTION MACHINERY HAS BEEN TESTED</a:t>
            </a:r>
          </a:p>
        </p:txBody>
      </p:sp>
      <p:sp>
        <p:nvSpPr>
          <p:cNvPr id="26" name="Allanool 9">
            <a:extLst>
              <a:ext uri="{FF2B5EF4-FFF2-40B4-BE49-F238E27FC236}">
                <a16:creationId xmlns:a16="http://schemas.microsoft.com/office/drawing/2014/main" id="{CD5E4788-550F-4A60-8F7C-2DF3EE31ADF7}"/>
              </a:ext>
            </a:extLst>
          </p:cNvPr>
          <p:cNvSpPr/>
          <p:nvPr/>
        </p:nvSpPr>
        <p:spPr>
          <a:xfrm rot="16200000">
            <a:off x="2714321" y="2221426"/>
            <a:ext cx="459894" cy="1080141"/>
          </a:xfrm>
          <a:prstGeom prst="downArrow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t-EE" dirty="0"/>
          </a:p>
        </p:txBody>
      </p:sp>
      <p:sp>
        <p:nvSpPr>
          <p:cNvPr id="27" name="Pealkiri 1">
            <a:extLst>
              <a:ext uri="{FF2B5EF4-FFF2-40B4-BE49-F238E27FC236}">
                <a16:creationId xmlns:a16="http://schemas.microsoft.com/office/drawing/2014/main" id="{DC86C2DF-F396-43CF-B58B-539EF712E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/>
          <a:p>
            <a:r>
              <a:rPr lang="et-EE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</a:t>
            </a:r>
            <a:r>
              <a:rPr lang="et-EE" sz="28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RODUCTION</a:t>
            </a:r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3A3C6E0F-DEBE-42D9-9C2B-2B9D431E535F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Photocopy/>
                    </a14:imgEffect>
                    <a14:imgEffect>
                      <a14:saturation sat="10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911" y="2031750"/>
            <a:ext cx="1080000" cy="1080000"/>
          </a:xfrm>
          <a:prstGeom prst="rect">
            <a:avLst/>
          </a:prstGeom>
          <a:noFill/>
          <a:ln w="25400"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84EB91F-98CF-45BC-9011-90FDB684FCCE}"/>
              </a:ext>
            </a:extLst>
          </p:cNvPr>
          <p:cNvSpPr txBox="1"/>
          <p:nvPr/>
        </p:nvSpPr>
        <p:spPr>
          <a:xfrm>
            <a:off x="3131841" y="3511773"/>
            <a:ext cx="2304256" cy="7155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t-EE" b="1" dirty="0" smtClean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FOOD GRADE </a:t>
            </a:r>
            <a:r>
              <a:rPr lang="et-EE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PRODUCTION SITE</a:t>
            </a:r>
          </a:p>
          <a:p>
            <a:pPr algn="ctr"/>
            <a:r>
              <a:rPr lang="et-EE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OPERATING IN ESTONIA</a:t>
            </a:r>
          </a:p>
        </p:txBody>
      </p:sp>
      <p:sp>
        <p:nvSpPr>
          <p:cNvPr id="8" name="Allanool 9">
            <a:extLst>
              <a:ext uri="{FF2B5EF4-FFF2-40B4-BE49-F238E27FC236}">
                <a16:creationId xmlns:a16="http://schemas.microsoft.com/office/drawing/2014/main" id="{38B1C7F4-E5C4-4116-A5C7-4A6367AC4E0C}"/>
              </a:ext>
            </a:extLst>
          </p:cNvPr>
          <p:cNvSpPr/>
          <p:nvPr/>
        </p:nvSpPr>
        <p:spPr>
          <a:xfrm rot="16200000">
            <a:off x="5595611" y="2192411"/>
            <a:ext cx="459894" cy="1080141"/>
          </a:xfrm>
          <a:prstGeom prst="downArrow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t-EE" dirty="0"/>
          </a:p>
        </p:txBody>
      </p:sp>
      <p:sp>
        <p:nvSpPr>
          <p:cNvPr id="9" name="Ovaal 8">
            <a:extLst>
              <a:ext uri="{FF2B5EF4-FFF2-40B4-BE49-F238E27FC236}">
                <a16:creationId xmlns:a16="http://schemas.microsoft.com/office/drawing/2014/main" id="{15B0C4BD-4337-4050-9B51-803671D7E83C}"/>
              </a:ext>
            </a:extLst>
          </p:cNvPr>
          <p:cNvSpPr/>
          <p:nvPr/>
        </p:nvSpPr>
        <p:spPr>
          <a:xfrm>
            <a:off x="675231" y="1868862"/>
            <a:ext cx="1540565" cy="1540565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10" name="Ovaal 9">
            <a:extLst>
              <a:ext uri="{FF2B5EF4-FFF2-40B4-BE49-F238E27FC236}">
                <a16:creationId xmlns:a16="http://schemas.microsoft.com/office/drawing/2014/main" id="{43769D8D-74F6-46F1-A706-B1038FF1A77C}"/>
              </a:ext>
            </a:extLst>
          </p:cNvPr>
          <p:cNvSpPr/>
          <p:nvPr/>
        </p:nvSpPr>
        <p:spPr>
          <a:xfrm>
            <a:off x="3624839" y="1831411"/>
            <a:ext cx="1540565" cy="1540565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36D117B-957B-45AA-BA5E-4C44AC51BF9F}"/>
              </a:ext>
            </a:extLst>
          </p:cNvPr>
          <p:cNvSpPr txBox="1"/>
          <p:nvPr/>
        </p:nvSpPr>
        <p:spPr>
          <a:xfrm>
            <a:off x="6876256" y="1203598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t-EE" dirty="0"/>
          </a:p>
        </p:txBody>
      </p:sp>
      <p:sp>
        <p:nvSpPr>
          <p:cNvPr id="16" name="Ovaal 15">
            <a:extLst>
              <a:ext uri="{FF2B5EF4-FFF2-40B4-BE49-F238E27FC236}">
                <a16:creationId xmlns:a16="http://schemas.microsoft.com/office/drawing/2014/main" id="{7C6909C6-F99D-4D78-B957-E323607AD104}"/>
              </a:ext>
            </a:extLst>
          </p:cNvPr>
          <p:cNvSpPr/>
          <p:nvPr/>
        </p:nvSpPr>
        <p:spPr>
          <a:xfrm>
            <a:off x="6559827" y="1823273"/>
            <a:ext cx="1540565" cy="1540565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136463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806896" y="138234"/>
            <a:ext cx="8229600" cy="857250"/>
          </a:xfrm>
        </p:spPr>
        <p:txBody>
          <a:bodyPr/>
          <a:lstStyle/>
          <a:p>
            <a:r>
              <a:rPr lang="et-EE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</a:t>
            </a:r>
            <a:r>
              <a:rPr lang="et-EE" sz="27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UR  </a:t>
            </a:r>
            <a:r>
              <a:rPr lang="et-EE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</a:t>
            </a:r>
            <a:r>
              <a:rPr lang="et-EE" sz="27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OMPANY	</a:t>
            </a:r>
            <a:endParaRPr lang="en-US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57618" y="985783"/>
            <a:ext cx="2090956" cy="900246"/>
          </a:xfrm>
          <a:prstGeom prst="rect">
            <a:avLst/>
          </a:prstGeom>
          <a:noFill/>
        </p:spPr>
        <p:txBody>
          <a:bodyPr wrap="square" lIns="0" tIns="34290" rIns="68580" bIns="34290" rtlCol="0" anchor="t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Mart Salumäe</a:t>
            </a:r>
          </a:p>
          <a:p>
            <a:r>
              <a:rPr lang="en-US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Co-Founder &amp; CEO</a:t>
            </a:r>
          </a:p>
          <a:p>
            <a:r>
              <a:rPr lang="en-US" sz="1200" dirty="0">
                <a:solidFill>
                  <a:schemeClr val="bg1"/>
                </a:solidFill>
                <a:latin typeface="Lato Light" pitchFamily="34" charset="0"/>
                <a:ea typeface="Lato Light" pitchFamily="34" charset="0"/>
                <a:cs typeface="Lato Light" pitchFamily="34" charset="0"/>
              </a:rPr>
              <a:t>MSc in Materials Science</a:t>
            </a:r>
          </a:p>
          <a:p>
            <a:r>
              <a:rPr lang="et-EE" sz="1200" b="1" dirty="0" err="1">
                <a:solidFill>
                  <a:schemeClr val="bg1"/>
                </a:solidFill>
                <a:latin typeface="Lato Light" pitchFamily="34" charset="0"/>
                <a:ea typeface="Lato Light" pitchFamily="34" charset="0"/>
                <a:cs typeface="Lato Light" pitchFamily="34" charset="0"/>
              </a:rPr>
              <a:t>Forbes</a:t>
            </a:r>
            <a:r>
              <a:rPr lang="et-EE" sz="1200" b="1" dirty="0">
                <a:solidFill>
                  <a:schemeClr val="bg1"/>
                </a:solidFill>
                <a:latin typeface="Lato Light" pitchFamily="34" charset="0"/>
                <a:ea typeface="Lato Light" pitchFamily="34" charset="0"/>
                <a:cs typeface="Lato Light" pitchFamily="34" charset="0"/>
              </a:rPr>
              <a:t> 30 Under 30</a:t>
            </a:r>
            <a:endParaRPr lang="en-US" sz="1200" b="1" dirty="0">
              <a:solidFill>
                <a:schemeClr val="bg1"/>
              </a:solidFill>
              <a:latin typeface="Lato Light" pitchFamily="34" charset="0"/>
              <a:ea typeface="Lato Light" pitchFamily="34" charset="0"/>
              <a:cs typeface="Lato Light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57618" y="2371727"/>
            <a:ext cx="2366278" cy="900246"/>
          </a:xfrm>
          <a:prstGeom prst="rect">
            <a:avLst/>
          </a:prstGeom>
          <a:noFill/>
        </p:spPr>
        <p:txBody>
          <a:bodyPr wrap="square" lIns="0" tIns="34290" rIns="68580" bIns="34290" rtlCol="0" anchor="t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Kelly Kangur</a:t>
            </a:r>
          </a:p>
          <a:p>
            <a:r>
              <a:rPr lang="en-US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Co-Founder &amp; </a:t>
            </a:r>
            <a:r>
              <a:rPr lang="et-EE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CBO</a:t>
            </a:r>
            <a:endParaRPr lang="en-US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t-EE" sz="1200" dirty="0">
                <a:solidFill>
                  <a:schemeClr val="bg1"/>
                </a:solidFill>
                <a:latin typeface="Lato Light" pitchFamily="34" charset="0"/>
                <a:ea typeface="Lato Light" pitchFamily="34" charset="0"/>
                <a:cs typeface="Lato Light" pitchFamily="34" charset="0"/>
              </a:rPr>
              <a:t>MBA </a:t>
            </a:r>
            <a:r>
              <a:rPr lang="en-US" sz="1200" dirty="0">
                <a:solidFill>
                  <a:schemeClr val="bg1"/>
                </a:solidFill>
                <a:latin typeface="Lato Light" pitchFamily="34" charset="0"/>
                <a:ea typeface="Lato Light" pitchFamily="34" charset="0"/>
                <a:cs typeface="Lato Light" pitchFamily="34" charset="0"/>
              </a:rPr>
              <a:t>in </a:t>
            </a:r>
            <a:r>
              <a:rPr lang="et-EE" sz="1200" dirty="0">
                <a:solidFill>
                  <a:schemeClr val="bg1"/>
                </a:solidFill>
                <a:latin typeface="Lato Light" pitchFamily="34" charset="0"/>
                <a:ea typeface="Lato Light" pitchFamily="34" charset="0"/>
                <a:cs typeface="Lato Light" pitchFamily="34" charset="0"/>
              </a:rPr>
              <a:t>Technology Management</a:t>
            </a:r>
            <a:endParaRPr lang="en-US" sz="1200" dirty="0">
              <a:solidFill>
                <a:schemeClr val="bg1"/>
              </a:solidFill>
              <a:latin typeface="Lato Light" pitchFamily="34" charset="0"/>
              <a:ea typeface="Lato Light" pitchFamily="34" charset="0"/>
              <a:cs typeface="Lato Light" pitchFamily="34" charset="0"/>
            </a:endParaRPr>
          </a:p>
          <a:p>
            <a:r>
              <a:rPr lang="et-EE" sz="1200" b="1" dirty="0" err="1">
                <a:solidFill>
                  <a:schemeClr val="bg1"/>
                </a:solidFill>
                <a:latin typeface="Lato Light" pitchFamily="34" charset="0"/>
                <a:ea typeface="Lato Light" pitchFamily="34" charset="0"/>
                <a:cs typeface="Lato Light" pitchFamily="34" charset="0"/>
              </a:rPr>
              <a:t>Forbes</a:t>
            </a:r>
            <a:r>
              <a:rPr lang="et-EE" sz="1200" b="1" dirty="0">
                <a:solidFill>
                  <a:schemeClr val="bg1"/>
                </a:solidFill>
                <a:latin typeface="Lato Light" pitchFamily="34" charset="0"/>
                <a:ea typeface="Lato Light" pitchFamily="34" charset="0"/>
                <a:cs typeface="Lato Light" pitchFamily="34" charset="0"/>
              </a:rPr>
              <a:t> 30 Under 30</a:t>
            </a:r>
            <a:endParaRPr lang="en-US" sz="1200" b="1" dirty="0">
              <a:solidFill>
                <a:schemeClr val="bg1"/>
              </a:solidFill>
              <a:latin typeface="Lato Light" pitchFamily="34" charset="0"/>
              <a:ea typeface="Lato Light" pitchFamily="34" charset="0"/>
              <a:cs typeface="Lato Light" pitchFamily="34" charset="0"/>
            </a:endParaRPr>
          </a:p>
        </p:txBody>
      </p:sp>
      <p:pic>
        <p:nvPicPr>
          <p:cNvPr id="6" name="Pildi kohatäide 20" descr="IMG_3955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539552" y="699542"/>
            <a:ext cx="1086172" cy="1260000"/>
          </a:xfrm>
          <a:custGeom>
            <a:avLst/>
            <a:gdLst>
              <a:gd name="connsiteX0" fmla="*/ 1938542 w 3877082"/>
              <a:gd name="connsiteY0" fmla="*/ 0 h 4497415"/>
              <a:gd name="connsiteX1" fmla="*/ 3877082 w 3877082"/>
              <a:gd name="connsiteY1" fmla="*/ 969271 h 4497415"/>
              <a:gd name="connsiteX2" fmla="*/ 3877082 w 3877082"/>
              <a:gd name="connsiteY2" fmla="*/ 3528144 h 4497415"/>
              <a:gd name="connsiteX3" fmla="*/ 1938542 w 3877082"/>
              <a:gd name="connsiteY3" fmla="*/ 4497415 h 4497415"/>
              <a:gd name="connsiteX4" fmla="*/ 0 w 3877082"/>
              <a:gd name="connsiteY4" fmla="*/ 3528144 h 4497415"/>
              <a:gd name="connsiteX5" fmla="*/ 0 w 3877082"/>
              <a:gd name="connsiteY5" fmla="*/ 969271 h 4497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7082" h="4497415">
                <a:moveTo>
                  <a:pt x="1938542" y="0"/>
                </a:moveTo>
                <a:lnTo>
                  <a:pt x="3877082" y="969271"/>
                </a:lnTo>
                <a:lnTo>
                  <a:pt x="3877082" y="3528144"/>
                </a:lnTo>
                <a:lnTo>
                  <a:pt x="1938542" y="4497415"/>
                </a:lnTo>
                <a:lnTo>
                  <a:pt x="0" y="3528144"/>
                </a:lnTo>
                <a:lnTo>
                  <a:pt x="0" y="969271"/>
                </a:lnTo>
                <a:close/>
              </a:path>
            </a:pathLst>
          </a:custGeom>
          <a:ln w="28575">
            <a:solidFill>
              <a:schemeClr val="bg1">
                <a:alpha val="25000"/>
              </a:schemeClr>
            </a:solidFill>
          </a:ln>
        </p:spPr>
      </p:pic>
      <p:pic>
        <p:nvPicPr>
          <p:cNvPr id="2050" name="Picture 2" descr="C:\Users\Mart\Desktop\Decomer Technology OÜ\Logo\Logo_tekst_korval.png"/>
          <p:cNvPicPr>
            <a:picLocks noChangeAspect="1" noChangeArrowheads="1"/>
          </p:cNvPicPr>
          <p:nvPr/>
        </p:nvPicPr>
        <p:blipFill>
          <a:blip r:embed="rId4" cstate="print">
            <a:lum/>
          </a:blip>
          <a:srcRect/>
          <a:stretch>
            <a:fillRect/>
          </a:stretch>
        </p:blipFill>
        <p:spPr bwMode="auto">
          <a:xfrm>
            <a:off x="4031931" y="4672731"/>
            <a:ext cx="1080141" cy="329290"/>
          </a:xfrm>
          <a:prstGeom prst="rect">
            <a:avLst/>
          </a:prstGeom>
          <a:noFill/>
        </p:spPr>
      </p:pic>
      <p:pic>
        <p:nvPicPr>
          <p:cNvPr id="15" name="Pildi kohatäide 19">
            <a:extLst>
              <a:ext uri="{FF2B5EF4-FFF2-40B4-BE49-F238E27FC236}">
                <a16:creationId xmlns:a16="http://schemas.microsoft.com/office/drawing/2014/main" id="{DE5EBB20-35D5-42F1-BDC7-8A4B197A3A1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835" y="3465445"/>
            <a:ext cx="1086466" cy="1260000"/>
          </a:xfrm>
          <a:custGeom>
            <a:avLst/>
            <a:gdLst>
              <a:gd name="connsiteX0" fmla="*/ 1938542 w 3877082"/>
              <a:gd name="connsiteY0" fmla="*/ 0 h 4497415"/>
              <a:gd name="connsiteX1" fmla="*/ 3877082 w 3877082"/>
              <a:gd name="connsiteY1" fmla="*/ 969271 h 4497415"/>
              <a:gd name="connsiteX2" fmla="*/ 3877082 w 3877082"/>
              <a:gd name="connsiteY2" fmla="*/ 3528144 h 4497415"/>
              <a:gd name="connsiteX3" fmla="*/ 1938542 w 3877082"/>
              <a:gd name="connsiteY3" fmla="*/ 4497415 h 4497415"/>
              <a:gd name="connsiteX4" fmla="*/ 0 w 3877082"/>
              <a:gd name="connsiteY4" fmla="*/ 3528144 h 4497415"/>
              <a:gd name="connsiteX5" fmla="*/ 0 w 3877082"/>
              <a:gd name="connsiteY5" fmla="*/ 969271 h 4497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7082" h="4497415">
                <a:moveTo>
                  <a:pt x="1938542" y="0"/>
                </a:moveTo>
                <a:lnTo>
                  <a:pt x="3877082" y="969271"/>
                </a:lnTo>
                <a:lnTo>
                  <a:pt x="3877082" y="3528144"/>
                </a:lnTo>
                <a:lnTo>
                  <a:pt x="1938542" y="4497415"/>
                </a:lnTo>
                <a:lnTo>
                  <a:pt x="0" y="3528144"/>
                </a:lnTo>
                <a:lnTo>
                  <a:pt x="0" y="969271"/>
                </a:lnTo>
                <a:close/>
              </a:path>
            </a:pathLst>
          </a:custGeom>
          <a:ln w="28575">
            <a:solidFill>
              <a:schemeClr val="bg1">
                <a:alpha val="25000"/>
              </a:schemeClr>
            </a:solidFill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D489690-E300-4B7A-B81F-DC37385A3793}"/>
              </a:ext>
            </a:extLst>
          </p:cNvPr>
          <p:cNvSpPr txBox="1"/>
          <p:nvPr/>
        </p:nvSpPr>
        <p:spPr>
          <a:xfrm>
            <a:off x="2057618" y="3751686"/>
            <a:ext cx="2298358" cy="854080"/>
          </a:xfrm>
          <a:prstGeom prst="rect">
            <a:avLst/>
          </a:prstGeom>
          <a:noFill/>
        </p:spPr>
        <p:txBody>
          <a:bodyPr wrap="square" lIns="0" tIns="34290" rIns="68580" bIns="34290" rtlCol="0" anchor="t">
            <a:spAutoFit/>
          </a:bodyPr>
          <a:lstStyle/>
          <a:p>
            <a:r>
              <a:rPr lang="et-EE" sz="1500" b="1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Marek </a:t>
            </a:r>
            <a:r>
              <a:rPr lang="et-EE" sz="1500" b="1" dirty="0" err="1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Viilol</a:t>
            </a:r>
            <a:endParaRPr lang="en-US" sz="1500" b="1" dirty="0">
              <a:solidFill>
                <a:schemeClr val="bg1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  <a:p>
            <a:r>
              <a:rPr lang="et-EE" sz="1200" dirty="0">
                <a:solidFill>
                  <a:schemeClr val="bg1"/>
                </a:solidFill>
                <a:latin typeface="Lato Light" pitchFamily="34" charset="0"/>
                <a:ea typeface="Lato Light" pitchFamily="34" charset="0"/>
                <a:cs typeface="Lato Light" pitchFamily="34" charset="0"/>
              </a:rPr>
              <a:t>Marketing &amp; Sales </a:t>
            </a:r>
            <a:r>
              <a:rPr lang="et-EE" sz="1200" dirty="0" err="1">
                <a:solidFill>
                  <a:schemeClr val="bg1"/>
                </a:solidFill>
                <a:latin typeface="Lato Light" pitchFamily="34" charset="0"/>
                <a:ea typeface="Lato Light" pitchFamily="34" charset="0"/>
                <a:cs typeface="Lato Light" pitchFamily="34" charset="0"/>
              </a:rPr>
              <a:t>Director</a:t>
            </a:r>
            <a:endParaRPr lang="en-US" sz="1500" dirty="0">
              <a:solidFill>
                <a:schemeClr val="bg1"/>
              </a:solidFill>
              <a:latin typeface="Lato Light" pitchFamily="34" charset="0"/>
              <a:ea typeface="Lato Light" pitchFamily="34" charset="0"/>
              <a:cs typeface="Lato Light" pitchFamily="34" charset="0"/>
            </a:endParaRPr>
          </a:p>
          <a:p>
            <a:r>
              <a:rPr lang="et-EE" sz="1200" dirty="0">
                <a:solidFill>
                  <a:schemeClr val="bg1"/>
                </a:solidFill>
                <a:latin typeface="Lato Light" pitchFamily="34" charset="0"/>
                <a:ea typeface="Lato Light" pitchFamily="34" charset="0"/>
                <a:cs typeface="Lato Light" pitchFamily="34" charset="0"/>
              </a:rPr>
              <a:t>25yrs Food Industry </a:t>
            </a:r>
            <a:r>
              <a:rPr lang="et-EE" sz="1200" dirty="0" err="1">
                <a:solidFill>
                  <a:schemeClr val="bg1"/>
                </a:solidFill>
                <a:latin typeface="Lato Light" pitchFamily="34" charset="0"/>
                <a:ea typeface="Lato Light" pitchFamily="34" charset="0"/>
                <a:cs typeface="Lato Light" pitchFamily="34" charset="0"/>
              </a:rPr>
              <a:t>Experience</a:t>
            </a:r>
            <a:endParaRPr lang="en-US" sz="1200" dirty="0">
              <a:solidFill>
                <a:schemeClr val="bg1"/>
              </a:solidFill>
              <a:latin typeface="Lato Light" pitchFamily="34" charset="0"/>
              <a:ea typeface="Lato Light" pitchFamily="34" charset="0"/>
              <a:cs typeface="Lato Light" pitchFamily="34" charset="0"/>
            </a:endParaRPr>
          </a:p>
          <a:p>
            <a:r>
              <a:rPr lang="et-EE" sz="1200" dirty="0">
                <a:solidFill>
                  <a:schemeClr val="bg1"/>
                </a:solidFill>
                <a:latin typeface="Lato Light" pitchFamily="34" charset="0"/>
                <a:ea typeface="Lato Light" pitchFamily="34" charset="0"/>
                <a:cs typeface="Lato Light" pitchFamily="34" charset="0"/>
              </a:rPr>
              <a:t>Orkla</a:t>
            </a:r>
            <a:endParaRPr lang="en-US" sz="1200" dirty="0">
              <a:solidFill>
                <a:schemeClr val="bg1"/>
              </a:solidFill>
              <a:latin typeface="Lato Light" pitchFamily="34" charset="0"/>
              <a:ea typeface="Lato Light" pitchFamily="34" charset="0"/>
              <a:cs typeface="Lato Light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6B0DDF9-CA58-4F0C-B122-2AE30DD9B90A}"/>
              </a:ext>
            </a:extLst>
          </p:cNvPr>
          <p:cNvSpPr txBox="1"/>
          <p:nvPr/>
        </p:nvSpPr>
        <p:spPr>
          <a:xfrm>
            <a:off x="6413147" y="4463274"/>
            <a:ext cx="24737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dirty="0" err="1">
                <a:solidFill>
                  <a:schemeClr val="bg1">
                    <a:lumMod val="9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Previous</a:t>
            </a:r>
            <a:r>
              <a:rPr lang="et-EE" dirty="0">
                <a:solidFill>
                  <a:schemeClr val="bg1">
                    <a:lumMod val="9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Investments: $350k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15" t="1412" r="8560" b="-1412"/>
          <a:stretch/>
        </p:blipFill>
        <p:spPr>
          <a:xfrm>
            <a:off x="539552" y="2085486"/>
            <a:ext cx="1080120" cy="1260000"/>
          </a:xfrm>
          <a:custGeom>
            <a:avLst/>
            <a:gdLst>
              <a:gd name="connsiteX0" fmla="*/ 1938542 w 3877082"/>
              <a:gd name="connsiteY0" fmla="*/ 0 h 4497415"/>
              <a:gd name="connsiteX1" fmla="*/ 3877082 w 3877082"/>
              <a:gd name="connsiteY1" fmla="*/ 969271 h 4497415"/>
              <a:gd name="connsiteX2" fmla="*/ 3877082 w 3877082"/>
              <a:gd name="connsiteY2" fmla="*/ 3528144 h 4497415"/>
              <a:gd name="connsiteX3" fmla="*/ 1938542 w 3877082"/>
              <a:gd name="connsiteY3" fmla="*/ 4497415 h 4497415"/>
              <a:gd name="connsiteX4" fmla="*/ 0 w 3877082"/>
              <a:gd name="connsiteY4" fmla="*/ 3528144 h 4497415"/>
              <a:gd name="connsiteX5" fmla="*/ 0 w 3877082"/>
              <a:gd name="connsiteY5" fmla="*/ 969271 h 4497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7082" h="4497415">
                <a:moveTo>
                  <a:pt x="1938542" y="0"/>
                </a:moveTo>
                <a:lnTo>
                  <a:pt x="3877082" y="969271"/>
                </a:lnTo>
                <a:lnTo>
                  <a:pt x="3877082" y="3528144"/>
                </a:lnTo>
                <a:lnTo>
                  <a:pt x="1938542" y="4497415"/>
                </a:lnTo>
                <a:lnTo>
                  <a:pt x="0" y="3528144"/>
                </a:lnTo>
                <a:lnTo>
                  <a:pt x="0" y="969271"/>
                </a:lnTo>
                <a:close/>
              </a:path>
            </a:pathLst>
          </a:custGeom>
          <a:ln w="28575">
            <a:solidFill>
              <a:schemeClr val="bg1">
                <a:alpha val="25000"/>
              </a:schemeClr>
            </a:solidFill>
          </a:ln>
        </p:spPr>
      </p:pic>
      <p:pic>
        <p:nvPicPr>
          <p:cNvPr id="20" name="Pilt 11">
            <a:extLst>
              <a:ext uri="{FF2B5EF4-FFF2-40B4-BE49-F238E27FC236}">
                <a16:creationId xmlns:a16="http://schemas.microsoft.com/office/drawing/2014/main" id="{9785ABE3-ED8A-40D3-AEB0-D6FE3C2F4A3C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390"/>
          <a:stretch/>
        </p:blipFill>
        <p:spPr>
          <a:xfrm>
            <a:off x="5048358" y="2224237"/>
            <a:ext cx="853982" cy="645691"/>
          </a:xfrm>
          <a:prstGeom prst="rect">
            <a:avLst/>
          </a:prstGeom>
        </p:spPr>
      </p:pic>
      <p:pic>
        <p:nvPicPr>
          <p:cNvPr id="21" name="Pilt 13">
            <a:extLst>
              <a:ext uri="{FF2B5EF4-FFF2-40B4-BE49-F238E27FC236}">
                <a16:creationId xmlns:a16="http://schemas.microsoft.com/office/drawing/2014/main" id="{3522A87D-DECB-44C5-9BC8-28188C4DCEA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452" y="2393225"/>
            <a:ext cx="716057" cy="716057"/>
          </a:xfrm>
          <a:prstGeom prst="rect">
            <a:avLst/>
          </a:prstGeom>
        </p:spPr>
      </p:pic>
      <p:pic>
        <p:nvPicPr>
          <p:cNvPr id="23" name="Pilt 15">
            <a:extLst>
              <a:ext uri="{FF2B5EF4-FFF2-40B4-BE49-F238E27FC236}">
                <a16:creationId xmlns:a16="http://schemas.microsoft.com/office/drawing/2014/main" id="{834C3D99-DF75-4AD6-A078-BDF9EE10CD0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6592" y="3412590"/>
            <a:ext cx="749449" cy="749449"/>
          </a:xfrm>
          <a:prstGeom prst="rect">
            <a:avLst/>
          </a:prstGeom>
        </p:spPr>
      </p:pic>
      <p:pic>
        <p:nvPicPr>
          <p:cNvPr id="24" name="Pilt 17">
            <a:extLst>
              <a:ext uri="{FF2B5EF4-FFF2-40B4-BE49-F238E27FC236}">
                <a16:creationId xmlns:a16="http://schemas.microsoft.com/office/drawing/2014/main" id="{BD7D10A6-84C7-4D2A-B156-8D379099102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3172832"/>
            <a:ext cx="1199118" cy="1199118"/>
          </a:xfrm>
          <a:prstGeom prst="rect">
            <a:avLst/>
          </a:prstGeom>
        </p:spPr>
      </p:pic>
      <p:pic>
        <p:nvPicPr>
          <p:cNvPr id="25" name="Pilt 19">
            <a:extLst>
              <a:ext uri="{FF2B5EF4-FFF2-40B4-BE49-F238E27FC236}">
                <a16:creationId xmlns:a16="http://schemas.microsoft.com/office/drawing/2014/main" id="{3E75E005-3B17-4A62-99D9-3DB1F3FF238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057" y="1096086"/>
            <a:ext cx="1128151" cy="1128151"/>
          </a:xfrm>
          <a:prstGeom prst="rect">
            <a:avLst/>
          </a:prstGeom>
        </p:spPr>
      </p:pic>
      <p:pic>
        <p:nvPicPr>
          <p:cNvPr id="26" name="Pilt 21">
            <a:extLst>
              <a:ext uri="{FF2B5EF4-FFF2-40B4-BE49-F238E27FC236}">
                <a16:creationId xmlns:a16="http://schemas.microsoft.com/office/drawing/2014/main" id="{2632414C-C66C-43F8-A198-951D755ED675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6592" y="2361908"/>
            <a:ext cx="749449" cy="749449"/>
          </a:xfrm>
          <a:prstGeom prst="rect">
            <a:avLst/>
          </a:prstGeom>
        </p:spPr>
      </p:pic>
      <p:pic>
        <p:nvPicPr>
          <p:cNvPr id="27" name="Pilt 20">
            <a:extLst>
              <a:ext uri="{FF2B5EF4-FFF2-40B4-BE49-F238E27FC236}">
                <a16:creationId xmlns:a16="http://schemas.microsoft.com/office/drawing/2014/main" id="{84CF28EF-F79B-4C3A-B35B-AA2BF9CC039E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5609"/>
          <a:stretch/>
        </p:blipFill>
        <p:spPr>
          <a:xfrm>
            <a:off x="5020974" y="3048580"/>
            <a:ext cx="899341" cy="219354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0243" y="1529867"/>
            <a:ext cx="902117" cy="334506"/>
          </a:xfrm>
          <a:prstGeom prst="rect">
            <a:avLst/>
          </a:prstGeom>
        </p:spPr>
      </p:pic>
      <p:pic>
        <p:nvPicPr>
          <p:cNvPr id="30" name="Picture 2" descr="Katapult - Crunchbase Company Profile &amp; Fundi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358" y="3537440"/>
            <a:ext cx="970741" cy="428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8002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457200" y="51470"/>
            <a:ext cx="8229600" cy="85725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</a:t>
            </a:r>
            <a:r>
              <a:rPr lang="en-US" sz="2800" dirty="0" smtClean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UND</a:t>
            </a:r>
            <a:r>
              <a:rPr lang="et-EE" sz="2800" dirty="0" smtClean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ING </a:t>
            </a:r>
            <a:r>
              <a:rPr lang="et-EE" dirty="0" smtClean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</a:t>
            </a:r>
            <a:r>
              <a:rPr lang="et-EE" sz="2800" dirty="0" smtClean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OADMAP</a:t>
            </a:r>
            <a:endParaRPr lang="en-US" sz="28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076" name="AutoShape 4" descr="data:image/jpeg;base64,/9j/4AAQSkZJRgABAQAAAQABAAD/2wCEAAkGBwoICAgICAgICAgIBwoIBwcICA8ICQgKFREWFhURExMYHSggGBolJx8TLTEhJSkrLi4uFx8zOD8tNyg5LisBCgoKDg0OGg8PFSsgFR4sLS0rNysrLy04LS8rKzcrKy0rMi0rLTc4ODc3LSs3MDcrKy0tKys3LTIrKys4KysrLf/AABEIAMIBAwMBEQACEQEDEQH/xAAbAAEBAAMBAQEAAAAAAAAAAAAAAQIEBQMGB//EAD4QAQABAwECBw0GBgMAAAAAAAABAgMRBAVxISMxM1FysQYSMkFDU2GBgpGSodEVQmJzosETFFJjg5MiRFT/xAAaAQEAAgMBAAAAAAAAAAAAAAAAAQIEBQYD/8QANREBAAEBBAYHBwUBAQAAAAAAAAECAwQFERITMTJRsSRhcYGRodEjNEFDUnLBFCIzQuFiIf/aAAwDAQACEQMRAD8A/cQAAAAAAAAAAAAAAAAAAAAAAAAAAAAAAAAAAAAAAAAAAAAAAAAAAAAAAAAAAAAAAAAAAAAAAAAYXbtNqnv65xTExGcZeVtbUWNGnXOULU0zVOUPGNdY85+ir6MSMUus/wB/KfRfU18GUayz52n1xMLxiN2n5kI1VfBY1Vnz1v11YXi/XefmR4o1dfBlGotT5W38cLRe7CdlpT4wjQq4LF2ifKUfHC8W9lOyuPGDRq4Moqpnkqpn1rxXTOyYRlK5TnCBIAAAAAAAAAAAAAAAAAAAAAAAA1Np8xvrpavF56N3w9rDfchyzNAEgACoyBKFiZ8UzG6VorqjZMmUMouVxyV1/HK0W1pGyufGUaMcFi9c87d/2StF5to+ZV4z6o0KeDKNRdjytfrqyvF8vEfMnxRq6eDKNVe87V8pXjELzHzJ8kaujgyjWXvOfpp+i0Yleo+Z5R6Gqo4LGtvf1R8MLxit5+ryhGpo4Mo113pon2Voxe89XgjUUL/P3ei3Psz9Voxi34U+E+qNRSv2hX/RR814xq2+mPP1NRTxbGl1kXpqomIiuIziM471trheqrxZzXVGWU5PC0o0ZybTOeYAAAAAAAAAAAADS2rzFPpux2S1OMz7CPujlL3u+85TmGYJADAGBBgFwCgAAYBcAYBYBQATANrZlHG3KvwU09rpsGjo8/dPKGHb7zqNs8QAAAAAAAAAAAAGjtbmqI/u5+UtNjU+ypj/AK/Esi770uW5xlgKIAAUAFAABQAUAAAAG9syOCuemqIdThEdGjtlh2++32zeIAAAAAAAAAAAADQ2tP8AwtR+OexpMan9lEdf4ZN32y5rnmUCAAFABQAUAAFBAUAAAHR2bHFzPTVLq8K91p7+bCtt+W42LyAAAAAAAAAAAAAc7a/kY689jQ43P8cdv4ZN3+LnYaFkmJ6QMT0goKCgYAxPSBiekFx6QAUEAx6QMT0gY9IAOrs+OJp3z2uuwyMrrR385YNrvy2Wc8wAAAAAAAAAAAAHN2ty2d1f7Ofxuf3Ud/4ZV32S0GjZCgAAoAKACgAAAAAAAA6uijiaNzsLhGV2o7GBab8thmKAAAAAAAAAAAAAOZtXnLcfgntc7jU+0ojqll3fZLSaV7gKACgAAoAAAAAAAAAOvo+Zt9SHZ3KMrvZ/bHJgWm9L2ZKgAAAAAAAAAAAADl7VnjqPyo7Zc1jM+2p7PzLLu+604ah7qAABwgvCB6gUAEA4QOEDhABQQDhB2NLzVHUh2t2jKxojqjk19e9L2e6oAAAAAAAAAAAADlbT56Py47ZcxjE9IjsjnLMsN1qtU9gFABQAAAAAAAAAAAQHa0/N0dWHcWMZWdMdUcmuq2y9HogAAAAAAAAAAAABydo8N+fRRS5XFp6TPZDMsdxrta9gAFAAAAAAAAAAAABESO1Y8Cnqw7undhrZeiwAAAAAAAAAAAAA5O0Ofr9EU9jk8UnpNXdyZtjuQ1ste9VyBkDIKACAZAyBkAFBJAyBkEyBkgdux4FO6HeNa9AAAAAAAAAAAAAAcjW8Ooub47IchiU53qvu5QzrLch4sJ6AAAAAAAAAAAAAICTIJlaiM6ojrgnY7en8CndDumteoAAAAAAAAAAAAAOPq+fu9Zx1/npNfazrPch5MR6AAAAAAAAAAAIBkGMyCAmXpY/y0x1xzRVsl3NNzdO6HcNc9gAAAAAAAAAAAAAcXUzx138yqPm4u+Tnb19s82fRuw82OuoAJkDIGQAUAEAyBkEyCZBBKSgY1VcE7nvdv/baj7o5q17su5pJzbp3Q7WGubCQAAAAAAAAAAAABxL3DduT/dr7XE3ic7av7p5thRuwweKygAmAMAYAwCgAgAMQQEEiBjMgwueDLJuf89Harabsu9oubp3Q7ONjXNlIAAAAAAAAAAAAA4dzhrr69Xa4e2nO0qnrnm2FOyEeawAAAAAACATIMZkEBBKTKBJlCUB5X5xRO+nthl3H3ijt/ClruS7+gniqeq7KNjXNtIAAAAAAAAAAAAA4UzwzPpcJVOczLYohKgAAAAgAJkEyCCUQJMgxyhKAkyJeGrnFqetRH6oZuH+8U9/J52u5L6HZs8VR1YdhTsa+W6lAAAAAAAAAAAAADn3dn8HF1z7cZaacFsvrny9Hv+ong1q9Hfjk/hVeuaVZwSj4Wk+Cf1E8HjVZ1NPkbc/5pj9nnOC8LTy/1P6jqeVX8zTy6TPVvx9FJwar4V+X+p18cHnOovU8uhv+zcoq/dScHtPhVHmnXxwYTtCqnwtDrI3U0VfupOE23GPP0TrqWE7WojwtLrqd9iJ7JUnC7eOHj/idbSxnbWmjwqdTTv09Sk4dbx8PNOtpY/bmi8d65Tv0136KzcLx9PnHqnWU8V+2tDP/AGojfauU9sKTc7eP6ck6dPFY2vof/ZZjfVNParN2to/pKdKnizjamjnk1ul/30wrNha/RPgnSjisa/TVcmr007r9H1Umyr+mfAzjiyjUWquS9ZnddplXQq4JzZd9TPJVTO6qEZSkxvEne7wa2u4LXj4btEfNm4d7xHe87bcl9FsueKo3Oup2NfLfWQAAAAAAAAAAAAAAmASaIBjNuOgGM2KZ8Ue4GM6amfFHuRkMJ0dE/dj3GUDzq2fRP3Y9yNGE5vKrZdueWin3I0IM3hXsWzVy2rc+xCNXBpPCvue08+Rt/DhGqhOk16+5nTz5GlWbGE6TXudymnnkt4Vmwg02vc7kbM8lNUKzd06bXr7kKPuzVHqUm7J03hV3KVR4NyuN2YUm69S2sec9zmpp8DU3o3XKqVJukcITrG1oNkau3XEXL127T30T3td2qqPdL1srtTTOcUxn2K1VzL7bZ1E0W6YnliGdDxbqQAAAAAAAAAAAAAAAAAAAAAAwCYA72ATvI6AT+HHQCTap6AYzYp6AYzpqeiDII01MeKAe1FPegyAAAAAAAAAAAAAAAAAAAAAAAAAAAAAAAAAAAAAAAAAAAAAAAAAAAAAAAAAAAAAAAAAAAAAAAAB//9k="/>
          <p:cNvSpPr>
            <a:spLocks noChangeAspect="1" noChangeArrowheads="1"/>
          </p:cNvSpPr>
          <p:nvPr/>
        </p:nvSpPr>
        <p:spPr bwMode="auto">
          <a:xfrm>
            <a:off x="116696" y="-108346"/>
            <a:ext cx="228630" cy="228601"/>
          </a:xfrm>
          <a:prstGeom prst="rect">
            <a:avLst/>
          </a:prstGeom>
          <a:noFill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2" name="Picture 2" descr="C:\Users\Mart\Desktop\Decomer Technology OÜ\Logo\Logo_tekst_korval.png">
            <a:extLst>
              <a:ext uri="{FF2B5EF4-FFF2-40B4-BE49-F238E27FC236}">
                <a16:creationId xmlns:a16="http://schemas.microsoft.com/office/drawing/2014/main" id="{28E26281-37FB-4B33-A217-5712595D0B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lum/>
          </a:blip>
          <a:srcRect/>
          <a:stretch>
            <a:fillRect/>
          </a:stretch>
        </p:blipFill>
        <p:spPr bwMode="auto">
          <a:xfrm>
            <a:off x="4031931" y="4672731"/>
            <a:ext cx="1080141" cy="32929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442894" y="1662992"/>
            <a:ext cx="2186817" cy="224676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t-EE" dirty="0" smtClean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PRE-SEED</a:t>
            </a:r>
          </a:p>
          <a:p>
            <a:pPr lvl="0" algn="ctr">
              <a:defRPr/>
            </a:pPr>
            <a:r>
              <a:rPr lang="et-EE" dirty="0" smtClean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Validation</a:t>
            </a:r>
          </a:p>
          <a:p>
            <a:pPr lvl="0" algn="ctr">
              <a:defRPr/>
            </a:pPr>
            <a:endParaRPr lang="et-EE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lvl="0" indent="-285750" algn="ctr">
              <a:buFont typeface="Wingdings" panose="05000000000000000000" pitchFamily="2" charset="2"/>
              <a:buChar char="ü"/>
              <a:defRPr/>
            </a:pPr>
            <a:r>
              <a:rPr lang="et-EE" dirty="0" smtClean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R&amp;D + Prototypes</a:t>
            </a:r>
          </a:p>
          <a:p>
            <a:pPr marL="285750" lvl="0" indent="-285750" algn="ctr">
              <a:buFont typeface="Wingdings" panose="05000000000000000000" pitchFamily="2" charset="2"/>
              <a:buChar char="ü"/>
              <a:defRPr/>
            </a:pPr>
            <a:r>
              <a:rPr lang="et-EE" dirty="0" smtClean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Patent Filing</a:t>
            </a:r>
          </a:p>
          <a:p>
            <a:pPr marL="285750" lvl="0" indent="-285750" algn="ctr">
              <a:buFont typeface="Wingdings" panose="05000000000000000000" pitchFamily="2" charset="2"/>
              <a:buChar char="ü"/>
              <a:defRPr/>
            </a:pPr>
            <a:r>
              <a:rPr lang="et-EE" dirty="0" smtClean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Pilot Production </a:t>
            </a:r>
            <a:br>
              <a:rPr lang="et-EE" dirty="0" smtClean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t-EE" dirty="0" smtClean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Facilities</a:t>
            </a:r>
          </a:p>
          <a:p>
            <a:pPr marL="285750" lvl="0" indent="-285750" algn="ctr">
              <a:buFontTx/>
              <a:buChar char="-"/>
              <a:defRPr/>
            </a:pPr>
            <a:endParaRPr lang="et-EE" dirty="0" smtClean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>
              <a:defRPr/>
            </a:pPr>
            <a:r>
              <a:rPr lang="et-EE" dirty="0" smtClean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Raise: $350k</a:t>
            </a:r>
          </a:p>
          <a:p>
            <a:pPr algn="ctr">
              <a:defRPr/>
            </a:pPr>
            <a:r>
              <a:rPr lang="et-EE" dirty="0" smtClean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SAFE Valuation Cap $3M</a:t>
            </a:r>
            <a:endParaRPr lang="en-US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45327" y="1419622"/>
            <a:ext cx="2426474" cy="288032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>
              <a:solidFill>
                <a:schemeClr val="bg1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115878" y="1059582"/>
            <a:ext cx="2864887" cy="36933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t-EE" b="1" dirty="0" smtClean="0">
                <a:solidFill>
                  <a:prstClr val="white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SEED</a:t>
            </a:r>
          </a:p>
          <a:p>
            <a:pPr lvl="0" algn="ctr">
              <a:defRPr/>
            </a:pPr>
            <a:r>
              <a:rPr lang="et-EE" b="1" dirty="0" smtClean="0">
                <a:solidFill>
                  <a:prstClr val="white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Industrial Production</a:t>
            </a:r>
          </a:p>
          <a:p>
            <a:pPr lvl="0" algn="ctr">
              <a:defRPr/>
            </a:pPr>
            <a:endParaRPr lang="et-EE" b="1" dirty="0">
              <a:solidFill>
                <a:prstClr val="white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lvl="0" indent="-285750" algn="ctr">
              <a:buFont typeface="Arial" panose="020B0604020202020204" pitchFamily="34" charset="0"/>
              <a:buChar char="•"/>
              <a:defRPr/>
            </a:pPr>
            <a:r>
              <a:rPr lang="et-EE" b="1" dirty="0" smtClean="0">
                <a:solidFill>
                  <a:prstClr val="white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Production Optimisation</a:t>
            </a:r>
          </a:p>
          <a:p>
            <a:pPr marL="285750" lvl="0" indent="-285750" algn="ctr">
              <a:buFont typeface="Arial" panose="020B0604020202020204" pitchFamily="34" charset="0"/>
              <a:buChar char="•"/>
              <a:defRPr/>
            </a:pPr>
            <a:r>
              <a:rPr lang="et-EE" b="1" dirty="0" smtClean="0">
                <a:solidFill>
                  <a:prstClr val="white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Pilots with Food Corporations</a:t>
            </a:r>
          </a:p>
          <a:p>
            <a:pPr marL="285750" lvl="0" indent="-285750" algn="ctr">
              <a:buFont typeface="Arial" panose="020B0604020202020204" pitchFamily="34" charset="0"/>
              <a:buChar char="•"/>
              <a:defRPr/>
            </a:pPr>
            <a:r>
              <a:rPr lang="et-EE" b="1" dirty="0" smtClean="0">
                <a:solidFill>
                  <a:prstClr val="white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 Industrial Scale Clients</a:t>
            </a:r>
            <a:br>
              <a:rPr lang="et-EE" b="1" dirty="0" smtClean="0">
                <a:solidFill>
                  <a:prstClr val="white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t-EE" b="1" dirty="0" smtClean="0">
                <a:solidFill>
                  <a:prstClr val="white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Secured and Sales Started</a:t>
            </a:r>
          </a:p>
          <a:p>
            <a:pPr marL="285750" lvl="0" indent="-285750" algn="ctr">
              <a:buFontTx/>
              <a:buChar char="-"/>
              <a:defRPr/>
            </a:pPr>
            <a:endParaRPr lang="et-EE" b="1" dirty="0" smtClean="0">
              <a:solidFill>
                <a:prstClr val="white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>
              <a:defRPr/>
            </a:pPr>
            <a:r>
              <a:rPr lang="et-EE" b="1" dirty="0" smtClean="0">
                <a:solidFill>
                  <a:prstClr val="white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RAISE:</a:t>
            </a:r>
            <a:br>
              <a:rPr lang="et-EE" b="1" dirty="0" smtClean="0">
                <a:solidFill>
                  <a:prstClr val="white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t-EE" sz="2400" b="1" dirty="0" smtClean="0">
                <a:solidFill>
                  <a:prstClr val="white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$1M</a:t>
            </a:r>
            <a:r>
              <a:rPr lang="et-EE" sz="2400" b="1" smtClean="0">
                <a:solidFill>
                  <a:prstClr val="white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/>
            </a:r>
            <a:br>
              <a:rPr lang="et-EE" sz="2400" b="1" smtClean="0">
                <a:solidFill>
                  <a:prstClr val="white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t-EE" b="1" smtClean="0">
                <a:solidFill>
                  <a:prstClr val="white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($700k </a:t>
            </a:r>
            <a:r>
              <a:rPr lang="et-EE" b="1" dirty="0" smtClean="0">
                <a:solidFill>
                  <a:prstClr val="white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committed)</a:t>
            </a:r>
            <a:br>
              <a:rPr lang="et-EE" b="1" dirty="0" smtClean="0">
                <a:solidFill>
                  <a:prstClr val="white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t-EE" b="1" dirty="0" smtClean="0">
                <a:solidFill>
                  <a:prstClr val="white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/>
            </a:r>
            <a:br>
              <a:rPr lang="et-EE" b="1" dirty="0" smtClean="0">
                <a:solidFill>
                  <a:prstClr val="white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t-EE" b="1" dirty="0" smtClean="0">
                <a:solidFill>
                  <a:prstClr val="white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SAFE Valuation Cap $4M</a:t>
            </a:r>
          </a:p>
          <a:p>
            <a:pPr algn="ctr">
              <a:defRPr/>
            </a:pPr>
            <a:endParaRPr lang="et-EE" sz="600" b="1" dirty="0">
              <a:solidFill>
                <a:prstClr val="white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>
              <a:defRPr/>
            </a:pPr>
            <a:r>
              <a:rPr lang="et-EE" b="1" dirty="0">
                <a:solidFill>
                  <a:prstClr val="white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(+ $2M grant)</a:t>
            </a:r>
          </a:p>
          <a:p>
            <a:pPr algn="ctr">
              <a:defRPr/>
            </a:pPr>
            <a:endParaRPr lang="en-US" b="1" dirty="0">
              <a:solidFill>
                <a:prstClr val="white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14" name="Sirgkonnektor 13">
            <a:extLst>
              <a:ext uri="{FF2B5EF4-FFF2-40B4-BE49-F238E27FC236}">
                <a16:creationId xmlns:a16="http://schemas.microsoft.com/office/drawing/2014/main" id="{3BE2A3AA-93C1-4268-A9BE-793341A184D3}"/>
              </a:ext>
            </a:extLst>
          </p:cNvPr>
          <p:cNvCxnSpPr>
            <a:cxnSpLocks/>
          </p:cNvCxnSpPr>
          <p:nvPr/>
        </p:nvCxnSpPr>
        <p:spPr>
          <a:xfrm>
            <a:off x="723359" y="2211710"/>
            <a:ext cx="1625886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3059832" y="908720"/>
            <a:ext cx="2976979" cy="3607246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cxnSp>
        <p:nvCxnSpPr>
          <p:cNvPr id="38" name="Sirgkonnektor 13">
            <a:extLst>
              <a:ext uri="{FF2B5EF4-FFF2-40B4-BE49-F238E27FC236}">
                <a16:creationId xmlns:a16="http://schemas.microsoft.com/office/drawing/2014/main" id="{3BE2A3AA-93C1-4268-A9BE-793341A184D3}"/>
              </a:ext>
            </a:extLst>
          </p:cNvPr>
          <p:cNvCxnSpPr>
            <a:cxnSpLocks/>
          </p:cNvCxnSpPr>
          <p:nvPr/>
        </p:nvCxnSpPr>
        <p:spPr>
          <a:xfrm>
            <a:off x="3540209" y="1635646"/>
            <a:ext cx="2016224" cy="0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6456875" y="1491630"/>
            <a:ext cx="2117887" cy="2677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t-EE" dirty="0" smtClean="0">
                <a:solidFill>
                  <a:schemeClr val="bg1">
                    <a:lumMod val="8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SEED+</a:t>
            </a:r>
          </a:p>
          <a:p>
            <a:pPr lvl="0" algn="ctr">
              <a:defRPr/>
            </a:pPr>
            <a:r>
              <a:rPr lang="et-EE" dirty="0" smtClean="0">
                <a:solidFill>
                  <a:schemeClr val="bg1">
                    <a:lumMod val="8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Scaling</a:t>
            </a:r>
          </a:p>
          <a:p>
            <a:pPr lvl="0" algn="ctr">
              <a:defRPr/>
            </a:pPr>
            <a:endParaRPr lang="et-EE" dirty="0">
              <a:solidFill>
                <a:schemeClr val="bg1">
                  <a:lumMod val="8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lvl="0" indent="-285750" algn="ctr">
              <a:buFont typeface="Arial" panose="020B0604020202020204" pitchFamily="34" charset="0"/>
              <a:buChar char="•"/>
              <a:defRPr/>
            </a:pPr>
            <a:r>
              <a:rPr lang="et-EE" dirty="0" smtClean="0">
                <a:solidFill>
                  <a:schemeClr val="bg1">
                    <a:lumMod val="8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 Continuous Clients</a:t>
            </a:r>
          </a:p>
          <a:p>
            <a:pPr marL="285750" lvl="0" indent="-285750" algn="ctr">
              <a:buFont typeface="Arial" panose="020B0604020202020204" pitchFamily="34" charset="0"/>
              <a:buChar char="•"/>
              <a:defRPr/>
            </a:pPr>
            <a:r>
              <a:rPr lang="et-EE" dirty="0" smtClean="0">
                <a:solidFill>
                  <a:schemeClr val="bg1">
                    <a:lumMod val="8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Finishing 3 Pilots for</a:t>
            </a:r>
            <a:br>
              <a:rPr lang="et-EE" dirty="0" smtClean="0">
                <a:solidFill>
                  <a:schemeClr val="bg1">
                    <a:lumMod val="8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t-EE" dirty="0" smtClean="0">
                <a:solidFill>
                  <a:schemeClr val="bg1">
                    <a:lumMod val="8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Next Products</a:t>
            </a:r>
          </a:p>
          <a:p>
            <a:pPr marL="285750" lvl="0" indent="-285750" algn="ctr">
              <a:buFont typeface="Arial" panose="020B0604020202020204" pitchFamily="34" charset="0"/>
              <a:buChar char="•"/>
              <a:defRPr/>
            </a:pPr>
            <a:r>
              <a:rPr lang="et-EE" dirty="0" smtClean="0">
                <a:solidFill>
                  <a:schemeClr val="bg1">
                    <a:lumMod val="8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Production Scaling</a:t>
            </a:r>
          </a:p>
          <a:p>
            <a:pPr marL="285750" lvl="0" indent="-285750" algn="ctr">
              <a:buFontTx/>
              <a:buChar char="-"/>
              <a:defRPr/>
            </a:pPr>
            <a:endParaRPr lang="et-EE" dirty="0" smtClean="0">
              <a:solidFill>
                <a:schemeClr val="bg1">
                  <a:lumMod val="8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>
              <a:defRPr/>
            </a:pPr>
            <a:r>
              <a:rPr lang="et-EE" dirty="0" smtClean="0">
                <a:solidFill>
                  <a:schemeClr val="bg1">
                    <a:lumMod val="8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Raise: $4M</a:t>
            </a:r>
          </a:p>
          <a:p>
            <a:pPr algn="ctr">
              <a:defRPr/>
            </a:pPr>
            <a:r>
              <a:rPr lang="et-EE" dirty="0" smtClean="0">
                <a:solidFill>
                  <a:schemeClr val="bg1">
                    <a:lumMod val="8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Valuation </a:t>
            </a:r>
            <a:r>
              <a:rPr lang="et-EE" smtClean="0">
                <a:solidFill>
                  <a:schemeClr val="bg1">
                    <a:lumMod val="8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$15M</a:t>
            </a:r>
            <a:endParaRPr lang="et-EE" dirty="0" smtClean="0">
              <a:solidFill>
                <a:schemeClr val="bg1">
                  <a:lumMod val="8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>
              <a:defRPr/>
            </a:pPr>
            <a:endParaRPr lang="et-EE" dirty="0">
              <a:solidFill>
                <a:schemeClr val="bg1">
                  <a:lumMod val="8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>
              <a:defRPr/>
            </a:pPr>
            <a:r>
              <a:rPr lang="et-EE" dirty="0" smtClean="0">
                <a:solidFill>
                  <a:schemeClr val="bg1">
                    <a:lumMod val="8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(in 18 months)</a:t>
            </a:r>
            <a:endParaRPr lang="en-US" dirty="0">
              <a:solidFill>
                <a:schemeClr val="bg1">
                  <a:lumMod val="8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6324842" y="1347614"/>
            <a:ext cx="2426474" cy="3024336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cxnSp>
        <p:nvCxnSpPr>
          <p:cNvPr id="41" name="Sirgkonnektor 13">
            <a:extLst>
              <a:ext uri="{FF2B5EF4-FFF2-40B4-BE49-F238E27FC236}">
                <a16:creationId xmlns:a16="http://schemas.microsoft.com/office/drawing/2014/main" id="{3BE2A3AA-93C1-4268-A9BE-793341A184D3}"/>
              </a:ext>
            </a:extLst>
          </p:cNvPr>
          <p:cNvCxnSpPr>
            <a:cxnSpLocks/>
          </p:cNvCxnSpPr>
          <p:nvPr/>
        </p:nvCxnSpPr>
        <p:spPr>
          <a:xfrm>
            <a:off x="6702874" y="2067694"/>
            <a:ext cx="1625886" cy="0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3839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lt 5" descr="Pilt, millel on kujutatud siseruumis, laud&#10;&#10;Kirjeldus on genereeritud automaatselt">
            <a:extLst>
              <a:ext uri="{FF2B5EF4-FFF2-40B4-BE49-F238E27FC236}">
                <a16:creationId xmlns:a16="http://schemas.microsoft.com/office/drawing/2014/main" id="{546DD98E-6598-407D-B15F-4A8566B1228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37" b="8539"/>
          <a:stretch/>
        </p:blipFill>
        <p:spPr>
          <a:xfrm>
            <a:off x="-36946" y="0"/>
            <a:ext cx="9217892" cy="5143500"/>
          </a:xfrm>
          <a:prstGeom prst="rect">
            <a:avLst/>
          </a:prstGeom>
        </p:spPr>
      </p:pic>
      <p:sp>
        <p:nvSpPr>
          <p:cNvPr id="3" name="Alapealkiri 2"/>
          <p:cNvSpPr>
            <a:spLocks noGrp="1"/>
          </p:cNvSpPr>
          <p:nvPr>
            <p:ph type="subTitle" idx="1"/>
          </p:nvPr>
        </p:nvSpPr>
        <p:spPr>
          <a:xfrm>
            <a:off x="1061154" y="3077967"/>
            <a:ext cx="7021692" cy="1763334"/>
          </a:xfrm>
        </p:spPr>
        <p:txBody>
          <a:bodyPr>
            <a:noAutofit/>
          </a:bodyPr>
          <a:lstStyle/>
          <a:p>
            <a:r>
              <a:rPr lang="et-EE" sz="16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Mart Salumäe - CEO</a:t>
            </a:r>
          </a:p>
          <a:p>
            <a:r>
              <a:rPr lang="en-GB" sz="16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www.decomertechnology.com</a:t>
            </a:r>
            <a:endParaRPr lang="en-GB" sz="8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t-EE" sz="16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mart</a:t>
            </a:r>
            <a:r>
              <a:rPr lang="en-GB" sz="16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@decomertechnology.com</a:t>
            </a:r>
          </a:p>
          <a:p>
            <a:r>
              <a:rPr lang="en-GB" sz="16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+372 523</a:t>
            </a:r>
            <a:r>
              <a:rPr lang="et-EE" sz="16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GB" sz="16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65</a:t>
            </a:r>
            <a:r>
              <a:rPr lang="et-EE" sz="16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GB" sz="16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81</a:t>
            </a:r>
            <a:r>
              <a:rPr lang="et-EE" sz="16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(</a:t>
            </a:r>
            <a:r>
              <a:rPr lang="et-EE" sz="1600" dirty="0" err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Worldwide</a:t>
            </a:r>
            <a:r>
              <a:rPr lang="et-EE" sz="16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)  |  +1 (415) 799-7311 (US)</a:t>
            </a:r>
          </a:p>
          <a:p>
            <a:r>
              <a:rPr lang="et-EE" sz="16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Tallinn, Estonia  | San Francisco, USA</a:t>
            </a:r>
            <a:endParaRPr lang="en-GB" sz="16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1026" name="Picture 2" descr="C:\Users\Mart\Desktop\Decomer Technology OÜ\Logo\Logo_yleval_tekst_all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0658" y="699542"/>
            <a:ext cx="2162683" cy="216240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'i kujundu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'i kujundu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48572</TotalTime>
  <Words>286</Words>
  <Application>Microsoft Office PowerPoint</Application>
  <PresentationFormat>On-screen Show (16:9)</PresentationFormat>
  <Paragraphs>95</Paragraphs>
  <Slides>12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Lato</vt:lpstr>
      <vt:lpstr>Calibri</vt:lpstr>
      <vt:lpstr>BrochaW00-Book</vt:lpstr>
      <vt:lpstr>Arial</vt:lpstr>
      <vt:lpstr>Wingdings</vt:lpstr>
      <vt:lpstr>Lato Light</vt:lpstr>
      <vt:lpstr>Office'i kujundus</vt:lpstr>
      <vt:lpstr>PowerPoint Presentation</vt:lpstr>
      <vt:lpstr>PowerPoint Presentation</vt:lpstr>
      <vt:lpstr>NOVEL FAST WATER-SOLUBLE AND EDIBLE PACKAGING MATERIALS</vt:lpstr>
      <vt:lpstr>PowerPoint Presentation</vt:lpstr>
      <vt:lpstr>DRAWBACKS OF EXISTING WATER-SOLUBLE MATERIALS</vt:lpstr>
      <vt:lpstr>NOVEL FAST WATER-SOLUBLE PACKAGING MATERIALS</vt:lpstr>
      <vt:lpstr>PILOTS WITH CUSTOMERS</vt:lpstr>
      <vt:lpstr>INTELLECTUAL PROPERTY</vt:lpstr>
      <vt:lpstr>PRODUCTION</vt:lpstr>
      <vt:lpstr>OUR  COMPANY </vt:lpstr>
      <vt:lpstr>FUNDING ROADMAP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Slaid 1</dc:title>
  <dc:creator>Windowsi kasutaja</dc:creator>
  <cp:lastModifiedBy>Windowsi kasutaja</cp:lastModifiedBy>
  <cp:revision>460</cp:revision>
  <dcterms:created xsi:type="dcterms:W3CDTF">2018-04-16T09:34:51Z</dcterms:created>
  <dcterms:modified xsi:type="dcterms:W3CDTF">2024-02-26T20:15:28Z</dcterms:modified>
</cp:coreProperties>
</file>